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9"/>
  </p:notesMasterIdLst>
  <p:handoutMasterIdLst>
    <p:handoutMasterId r:id="rId80"/>
  </p:handoutMasterIdLst>
  <p:sldIdLst>
    <p:sldId id="538" r:id="rId2"/>
    <p:sldId id="734" r:id="rId3"/>
    <p:sldId id="733" r:id="rId4"/>
    <p:sldId id="569" r:id="rId5"/>
    <p:sldId id="585" r:id="rId6"/>
    <p:sldId id="735" r:id="rId7"/>
    <p:sldId id="737" r:id="rId8"/>
    <p:sldId id="739" r:id="rId9"/>
    <p:sldId id="740" r:id="rId10"/>
    <p:sldId id="759" r:id="rId11"/>
    <p:sldId id="746" r:id="rId12"/>
    <p:sldId id="747" r:id="rId13"/>
    <p:sldId id="748" r:id="rId14"/>
    <p:sldId id="749" r:id="rId15"/>
    <p:sldId id="750" r:id="rId16"/>
    <p:sldId id="743" r:id="rId17"/>
    <p:sldId id="752" r:id="rId18"/>
    <p:sldId id="753" r:id="rId19"/>
    <p:sldId id="754" r:id="rId20"/>
    <p:sldId id="755" r:id="rId21"/>
    <p:sldId id="756" r:id="rId22"/>
    <p:sldId id="778" r:id="rId23"/>
    <p:sldId id="757" r:id="rId24"/>
    <p:sldId id="758" r:id="rId25"/>
    <p:sldId id="762" r:id="rId26"/>
    <p:sldId id="763" r:id="rId27"/>
    <p:sldId id="768" r:id="rId28"/>
    <p:sldId id="764" r:id="rId29"/>
    <p:sldId id="760" r:id="rId30"/>
    <p:sldId id="770" r:id="rId31"/>
    <p:sldId id="765" r:id="rId32"/>
    <p:sldId id="745" r:id="rId33"/>
    <p:sldId id="767" r:id="rId34"/>
    <p:sldId id="761" r:id="rId35"/>
    <p:sldId id="771" r:id="rId36"/>
    <p:sldId id="772" r:id="rId37"/>
    <p:sldId id="774" r:id="rId38"/>
    <p:sldId id="775" r:id="rId39"/>
    <p:sldId id="779" r:id="rId40"/>
    <p:sldId id="776" r:id="rId41"/>
    <p:sldId id="780" r:id="rId42"/>
    <p:sldId id="781" r:id="rId43"/>
    <p:sldId id="782" r:id="rId44"/>
    <p:sldId id="783" r:id="rId45"/>
    <p:sldId id="784" r:id="rId46"/>
    <p:sldId id="785" r:id="rId47"/>
    <p:sldId id="786" r:id="rId48"/>
    <p:sldId id="732" r:id="rId49"/>
    <p:sldId id="787" r:id="rId50"/>
    <p:sldId id="788" r:id="rId51"/>
    <p:sldId id="789" r:id="rId52"/>
    <p:sldId id="790" r:id="rId53"/>
    <p:sldId id="791" r:id="rId54"/>
    <p:sldId id="797" r:id="rId55"/>
    <p:sldId id="766" r:id="rId56"/>
    <p:sldId id="798" r:id="rId57"/>
    <p:sldId id="792" r:id="rId58"/>
    <p:sldId id="793" r:id="rId59"/>
    <p:sldId id="794" r:id="rId60"/>
    <p:sldId id="795" r:id="rId61"/>
    <p:sldId id="796" r:id="rId62"/>
    <p:sldId id="799" r:id="rId63"/>
    <p:sldId id="800" r:id="rId64"/>
    <p:sldId id="706" r:id="rId65"/>
    <p:sldId id="801" r:id="rId66"/>
    <p:sldId id="802" r:id="rId67"/>
    <p:sldId id="803" r:id="rId68"/>
    <p:sldId id="804" r:id="rId69"/>
    <p:sldId id="806" r:id="rId70"/>
    <p:sldId id="807" r:id="rId71"/>
    <p:sldId id="808" r:id="rId72"/>
    <p:sldId id="809" r:id="rId73"/>
    <p:sldId id="810" r:id="rId74"/>
    <p:sldId id="811" r:id="rId75"/>
    <p:sldId id="812" r:id="rId76"/>
    <p:sldId id="813" r:id="rId77"/>
    <p:sldId id="665" r:id="rId78"/>
  </p:sldIdLst>
  <p:sldSz cx="24387175" cy="13716000"/>
  <p:notesSz cx="6858000" cy="9144000"/>
  <p:embeddedFontLst>
    <p:embeddedFont>
      <p:font typeface="Tw Cen MT" panose="020B0602020104020603" pitchFamily="34" charset="0"/>
      <p:regular r:id="rId81"/>
      <p:bold r:id="rId82"/>
      <p:italic r:id="rId83"/>
      <p:boldItalic r:id="rId84"/>
    </p:embeddedFont>
  </p:embeddedFontLst>
  <p:defaultTextStyle>
    <a:defPPr>
      <a:defRPr lang="en-US"/>
    </a:defPPr>
    <a:lvl1pPr marL="0" algn="l" defTabSz="1218893" rtl="0" eaLnBrk="1" latinLnBrk="0" hangingPunct="1">
      <a:defRPr sz="4800" kern="1200">
        <a:solidFill>
          <a:schemeClr val="tx1"/>
        </a:solidFill>
        <a:latin typeface="+mn-lt"/>
        <a:ea typeface="+mn-ea"/>
        <a:cs typeface="+mn-cs"/>
      </a:defRPr>
    </a:lvl1pPr>
    <a:lvl2pPr marL="1218893" algn="l" defTabSz="1218893" rtl="0" eaLnBrk="1" latinLnBrk="0" hangingPunct="1">
      <a:defRPr sz="4800" kern="1200">
        <a:solidFill>
          <a:schemeClr val="tx1"/>
        </a:solidFill>
        <a:latin typeface="+mn-lt"/>
        <a:ea typeface="+mn-ea"/>
        <a:cs typeface="+mn-cs"/>
      </a:defRPr>
    </a:lvl2pPr>
    <a:lvl3pPr marL="2437785" algn="l" defTabSz="1218893" rtl="0" eaLnBrk="1" latinLnBrk="0" hangingPunct="1">
      <a:defRPr sz="4800" kern="1200">
        <a:solidFill>
          <a:schemeClr val="tx1"/>
        </a:solidFill>
        <a:latin typeface="+mn-lt"/>
        <a:ea typeface="+mn-ea"/>
        <a:cs typeface="+mn-cs"/>
      </a:defRPr>
    </a:lvl3pPr>
    <a:lvl4pPr marL="3656676" algn="l" defTabSz="1218893" rtl="0" eaLnBrk="1" latinLnBrk="0" hangingPunct="1">
      <a:defRPr sz="4800" kern="1200">
        <a:solidFill>
          <a:schemeClr val="tx1"/>
        </a:solidFill>
        <a:latin typeface="+mn-lt"/>
        <a:ea typeface="+mn-ea"/>
        <a:cs typeface="+mn-cs"/>
      </a:defRPr>
    </a:lvl4pPr>
    <a:lvl5pPr marL="4875568" algn="l" defTabSz="1218893" rtl="0" eaLnBrk="1" latinLnBrk="0" hangingPunct="1">
      <a:defRPr sz="4800" kern="1200">
        <a:solidFill>
          <a:schemeClr val="tx1"/>
        </a:solidFill>
        <a:latin typeface="+mn-lt"/>
        <a:ea typeface="+mn-ea"/>
        <a:cs typeface="+mn-cs"/>
      </a:defRPr>
    </a:lvl5pPr>
    <a:lvl6pPr marL="6094461" algn="l" defTabSz="1218893" rtl="0" eaLnBrk="1" latinLnBrk="0" hangingPunct="1">
      <a:defRPr sz="4800" kern="1200">
        <a:solidFill>
          <a:schemeClr val="tx1"/>
        </a:solidFill>
        <a:latin typeface="+mn-lt"/>
        <a:ea typeface="+mn-ea"/>
        <a:cs typeface="+mn-cs"/>
      </a:defRPr>
    </a:lvl6pPr>
    <a:lvl7pPr marL="7313351" algn="l" defTabSz="1218893" rtl="0" eaLnBrk="1" latinLnBrk="0" hangingPunct="1">
      <a:defRPr sz="4800" kern="1200">
        <a:solidFill>
          <a:schemeClr val="tx1"/>
        </a:solidFill>
        <a:latin typeface="+mn-lt"/>
        <a:ea typeface="+mn-ea"/>
        <a:cs typeface="+mn-cs"/>
      </a:defRPr>
    </a:lvl7pPr>
    <a:lvl8pPr marL="8532244" algn="l" defTabSz="1218893" rtl="0" eaLnBrk="1" latinLnBrk="0" hangingPunct="1">
      <a:defRPr sz="4800" kern="1200">
        <a:solidFill>
          <a:schemeClr val="tx1"/>
        </a:solidFill>
        <a:latin typeface="+mn-lt"/>
        <a:ea typeface="+mn-ea"/>
        <a:cs typeface="+mn-cs"/>
      </a:defRPr>
    </a:lvl8pPr>
    <a:lvl9pPr marL="9751136" algn="l" defTabSz="1218893" rtl="0" eaLnBrk="1" latinLnBrk="0" hangingPunct="1">
      <a:defRPr sz="4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225"/>
    <a:srgbClr val="C6DC09"/>
    <a:srgbClr val="0C5C66"/>
    <a:srgbClr val="464648"/>
    <a:srgbClr val="9D0072"/>
    <a:srgbClr val="A3A3A3"/>
    <a:srgbClr val="47474A"/>
    <a:srgbClr val="3C3C3B"/>
    <a:srgbClr val="C0D34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36" autoAdjust="0"/>
  </p:normalViewPr>
  <p:slideViewPr>
    <p:cSldViewPr snapToGrid="0" snapToObjects="1" showGuides="1">
      <p:cViewPr>
        <p:scale>
          <a:sx n="50" d="100"/>
          <a:sy n="50" d="100"/>
        </p:scale>
        <p:origin x="1308" y="876"/>
      </p:cViewPr>
      <p:guideLst>
        <p:guide orient="horz" pos="7520"/>
        <p:guide orient="horz" pos="484"/>
        <p:guide pos="14810"/>
        <p:guide pos="10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5" d="100"/>
        <a:sy n="3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ource Sans Pro"/>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407128-DDAF-174D-AC9A-DC86CD5042AC}" type="datetimeFigureOut">
              <a:rPr lang="en-US" smtClean="0">
                <a:latin typeface="Source Sans Pro"/>
              </a:rPr>
              <a:t>9/12/2016</a:t>
            </a:fld>
            <a:endParaRPr lang="en-US" dirty="0">
              <a:latin typeface="Source Sans Pro"/>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ource Sans Pro"/>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A46550-E5E4-D34A-93E8-596215AA6414}" type="slidenum">
              <a:rPr lang="en-US" smtClean="0">
                <a:latin typeface="Source Sans Pro"/>
              </a:rPr>
              <a:t>‹#›</a:t>
            </a:fld>
            <a:endParaRPr lang="en-US" dirty="0">
              <a:latin typeface="Source Sans Pro"/>
            </a:endParaRPr>
          </a:p>
        </p:txBody>
      </p:sp>
    </p:spTree>
    <p:extLst>
      <p:ext uri="{BB962C8B-B14F-4D97-AF65-F5344CB8AC3E}">
        <p14:creationId xmlns:p14="http://schemas.microsoft.com/office/powerpoint/2010/main" val="1736503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ource Sans Pro"/>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ource Sans Pro"/>
              </a:defRPr>
            </a:lvl1pPr>
          </a:lstStyle>
          <a:p>
            <a:fld id="{B6B8F910-0FFC-2042-8417-D511A8591713}" type="datetimeFigureOut">
              <a:rPr lang="en-US" smtClean="0"/>
              <a:pPr/>
              <a:t>9/12/2016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ource Sans Pro"/>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ource Sans Pro"/>
              </a:defRPr>
            </a:lvl1pPr>
          </a:lstStyle>
          <a:p>
            <a:fld id="{D2304753-555F-844E-94E6-C0459ACEDBCC}" type="slidenum">
              <a:rPr lang="en-US" smtClean="0"/>
              <a:pPr/>
              <a:t>‹#›</a:t>
            </a:fld>
            <a:endParaRPr lang="en-US" dirty="0"/>
          </a:p>
        </p:txBody>
      </p:sp>
    </p:spTree>
    <p:extLst>
      <p:ext uri="{BB962C8B-B14F-4D97-AF65-F5344CB8AC3E}">
        <p14:creationId xmlns:p14="http://schemas.microsoft.com/office/powerpoint/2010/main" val="3945496591"/>
      </p:ext>
    </p:extLst>
  </p:cSld>
  <p:clrMap bg1="lt1" tx1="dk1" bg2="lt2" tx2="dk2" accent1="accent1" accent2="accent2" accent3="accent3" accent4="accent4" accent5="accent5" accent6="accent6" hlink="hlink" folHlink="folHlink"/>
  <p:hf hdr="0" ftr="0" dt="0"/>
  <p:notesStyle>
    <a:lvl1pPr marL="0" algn="l" defTabSz="1218893" rtl="0" eaLnBrk="1" latinLnBrk="0" hangingPunct="1">
      <a:defRPr sz="3200" kern="1200">
        <a:solidFill>
          <a:schemeClr val="tx1"/>
        </a:solidFill>
        <a:latin typeface="Source Sans Pro"/>
        <a:ea typeface="+mn-ea"/>
        <a:cs typeface="+mn-cs"/>
      </a:defRPr>
    </a:lvl1pPr>
    <a:lvl2pPr marL="1218893" algn="l" defTabSz="1218893" rtl="0" eaLnBrk="1" latinLnBrk="0" hangingPunct="1">
      <a:defRPr sz="3200" kern="1200">
        <a:solidFill>
          <a:schemeClr val="tx1"/>
        </a:solidFill>
        <a:latin typeface="Source Sans Pro"/>
        <a:ea typeface="+mn-ea"/>
        <a:cs typeface="+mn-cs"/>
      </a:defRPr>
    </a:lvl2pPr>
    <a:lvl3pPr marL="2437785" algn="l" defTabSz="1218893" rtl="0" eaLnBrk="1" latinLnBrk="0" hangingPunct="1">
      <a:defRPr sz="3200" kern="1200">
        <a:solidFill>
          <a:schemeClr val="tx1"/>
        </a:solidFill>
        <a:latin typeface="Source Sans Pro"/>
        <a:ea typeface="+mn-ea"/>
        <a:cs typeface="+mn-cs"/>
      </a:defRPr>
    </a:lvl3pPr>
    <a:lvl4pPr marL="3656676" algn="l" defTabSz="1218893" rtl="0" eaLnBrk="1" latinLnBrk="0" hangingPunct="1">
      <a:defRPr sz="3200" kern="1200">
        <a:solidFill>
          <a:schemeClr val="tx1"/>
        </a:solidFill>
        <a:latin typeface="Source Sans Pro"/>
        <a:ea typeface="+mn-ea"/>
        <a:cs typeface="+mn-cs"/>
      </a:defRPr>
    </a:lvl4pPr>
    <a:lvl5pPr marL="4875568" algn="l" defTabSz="1218893" rtl="0" eaLnBrk="1" latinLnBrk="0" hangingPunct="1">
      <a:defRPr sz="3200" kern="1200">
        <a:solidFill>
          <a:schemeClr val="tx1"/>
        </a:solidFill>
        <a:latin typeface="Source Sans Pro"/>
        <a:ea typeface="+mn-ea"/>
        <a:cs typeface="+mn-cs"/>
      </a:defRPr>
    </a:lvl5pPr>
    <a:lvl6pPr marL="6094461" algn="l" defTabSz="1218893" rtl="0" eaLnBrk="1" latinLnBrk="0" hangingPunct="1">
      <a:defRPr sz="3200" kern="1200">
        <a:solidFill>
          <a:schemeClr val="tx1"/>
        </a:solidFill>
        <a:latin typeface="+mn-lt"/>
        <a:ea typeface="+mn-ea"/>
        <a:cs typeface="+mn-cs"/>
      </a:defRPr>
    </a:lvl6pPr>
    <a:lvl7pPr marL="7313351" algn="l" defTabSz="1218893" rtl="0" eaLnBrk="1" latinLnBrk="0" hangingPunct="1">
      <a:defRPr sz="3200" kern="1200">
        <a:solidFill>
          <a:schemeClr val="tx1"/>
        </a:solidFill>
        <a:latin typeface="+mn-lt"/>
        <a:ea typeface="+mn-ea"/>
        <a:cs typeface="+mn-cs"/>
      </a:defRPr>
    </a:lvl7pPr>
    <a:lvl8pPr marL="8532244" algn="l" defTabSz="1218893" rtl="0" eaLnBrk="1" latinLnBrk="0" hangingPunct="1">
      <a:defRPr sz="3200" kern="1200">
        <a:solidFill>
          <a:schemeClr val="tx1"/>
        </a:solidFill>
        <a:latin typeface="+mn-lt"/>
        <a:ea typeface="+mn-ea"/>
        <a:cs typeface="+mn-cs"/>
      </a:defRPr>
    </a:lvl8pPr>
    <a:lvl9pPr marL="9751136" algn="l" defTabSz="1218893"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a:t>
            </a:fld>
            <a:endParaRPr lang="en-US" dirty="0"/>
          </a:p>
        </p:txBody>
      </p:sp>
    </p:spTree>
    <p:extLst>
      <p:ext uri="{BB962C8B-B14F-4D97-AF65-F5344CB8AC3E}">
        <p14:creationId xmlns:p14="http://schemas.microsoft.com/office/powerpoint/2010/main" val="108272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2</a:t>
            </a:fld>
            <a:endParaRPr lang="en-US" dirty="0"/>
          </a:p>
        </p:txBody>
      </p:sp>
    </p:spTree>
    <p:extLst>
      <p:ext uri="{BB962C8B-B14F-4D97-AF65-F5344CB8AC3E}">
        <p14:creationId xmlns:p14="http://schemas.microsoft.com/office/powerpoint/2010/main" val="108272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pPr/>
              <a:t>7</a:t>
            </a:fld>
            <a:endParaRPr lang="en-US" dirty="0"/>
          </a:p>
        </p:txBody>
      </p:sp>
    </p:spTree>
    <p:extLst>
      <p:ext uri="{BB962C8B-B14F-4D97-AF65-F5344CB8AC3E}">
        <p14:creationId xmlns:p14="http://schemas.microsoft.com/office/powerpoint/2010/main" val="1956247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3" name="Picture Placeholder 21"/>
          <p:cNvSpPr>
            <a:spLocks noGrp="1" noChangeAspect="1"/>
          </p:cNvSpPr>
          <p:nvPr>
            <p:ph type="pic" sz="quarter" idx="10"/>
          </p:nvPr>
        </p:nvSpPr>
        <p:spPr>
          <a:xfrm>
            <a:off x="0" y="0"/>
            <a:ext cx="24387175" cy="13970000"/>
          </a:xfrm>
        </p:spPr>
        <p:txBody>
          <a:bodyPr>
            <a:normAutofit/>
          </a:bodyPr>
          <a:lstStyle>
            <a:lvl1pPr>
              <a:defRPr sz="4100"/>
            </a:lvl1pPr>
          </a:lstStyle>
          <a:p>
            <a:endParaRPr lang="en-US"/>
          </a:p>
        </p:txBody>
      </p:sp>
      <p:pic>
        <p:nvPicPr>
          <p:cNvPr id="4" name="Picture 3"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96156315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2195179" y="3372807"/>
            <a:ext cx="12192600" cy="6986590"/>
          </a:xfrm>
        </p:spPr>
        <p:txBody>
          <a:bodyPr>
            <a:normAutofit/>
          </a:bodyPr>
          <a:lstStyle>
            <a:lvl1pPr marL="0" indent="0">
              <a:buNone/>
              <a:defRPr sz="2000">
                <a:solidFill>
                  <a:schemeClr val="tx1"/>
                </a:solidFill>
              </a:defRPr>
            </a:lvl1pPr>
          </a:lstStyle>
          <a:p>
            <a:endParaRPr lang="en-US"/>
          </a:p>
        </p:txBody>
      </p:sp>
      <p:pic>
        <p:nvPicPr>
          <p:cNvPr id="27" name="Picture 26"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83480054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25267" y="3753556"/>
            <a:ext cx="1828799" cy="1828800"/>
          </a:xfrm>
          <a:prstGeom prst="ellipse">
            <a:avLst/>
          </a:prstGeom>
        </p:spPr>
        <p:txBody>
          <a:bodyPr>
            <a:normAutofit/>
          </a:bodyPr>
          <a:lstStyle>
            <a:lvl1pPr marL="0" indent="0">
              <a:buNone/>
              <a:defRPr sz="2000">
                <a:solidFill>
                  <a:schemeClr val="tx1"/>
                </a:solidFill>
              </a:defRPr>
            </a:lvl1pPr>
          </a:lstStyle>
          <a:p>
            <a:endParaRPr lang="en-US"/>
          </a:p>
        </p:txBody>
      </p:sp>
      <p:sp>
        <p:nvSpPr>
          <p:cNvPr id="13" name="Picture Placeholder 6"/>
          <p:cNvSpPr>
            <a:spLocks noGrp="1" noChangeAspect="1"/>
          </p:cNvSpPr>
          <p:nvPr>
            <p:ph type="pic" sz="quarter" idx="11"/>
          </p:nvPr>
        </p:nvSpPr>
        <p:spPr>
          <a:xfrm>
            <a:off x="8623554" y="3753556"/>
            <a:ext cx="1828799" cy="1828800"/>
          </a:xfrm>
          <a:prstGeom prst="ellipse">
            <a:avLst/>
          </a:prstGeom>
        </p:spPr>
        <p:txBody>
          <a:bodyPr>
            <a:normAutofit/>
          </a:bodyPr>
          <a:lstStyle>
            <a:lvl1pPr marL="0" indent="0">
              <a:buNone/>
              <a:defRPr sz="2000">
                <a:solidFill>
                  <a:schemeClr val="tx1"/>
                </a:solidFill>
              </a:defRPr>
            </a:lvl1pPr>
          </a:lstStyle>
          <a:p>
            <a:endParaRPr lang="en-US"/>
          </a:p>
        </p:txBody>
      </p:sp>
      <p:sp>
        <p:nvSpPr>
          <p:cNvPr id="15" name="Picture Placeholder 6"/>
          <p:cNvSpPr>
            <a:spLocks noGrp="1" noChangeAspect="1"/>
          </p:cNvSpPr>
          <p:nvPr>
            <p:ph type="pic" sz="quarter" idx="12"/>
          </p:nvPr>
        </p:nvSpPr>
        <p:spPr>
          <a:xfrm>
            <a:off x="15001684" y="3753556"/>
            <a:ext cx="1828799" cy="1828800"/>
          </a:xfrm>
          <a:prstGeom prst="ellipse">
            <a:avLst/>
          </a:prstGeom>
        </p:spPr>
        <p:txBody>
          <a:bodyPr>
            <a:normAutofit/>
          </a:bodyPr>
          <a:lstStyle>
            <a:lvl1pPr marL="0" indent="0">
              <a:buNone/>
              <a:defRPr sz="2000">
                <a:solidFill>
                  <a:schemeClr val="tx1"/>
                </a:solidFill>
              </a:defRPr>
            </a:lvl1pPr>
          </a:lstStyle>
          <a:p>
            <a:endParaRPr lang="en-US"/>
          </a:p>
        </p:txBody>
      </p:sp>
      <p:pic>
        <p:nvPicPr>
          <p:cNvPr id="29" name="Picture 28"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071023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Pad Air">
    <p:spTree>
      <p:nvGrpSpPr>
        <p:cNvPr id="1" name=""/>
        <p:cNvGrpSpPr/>
        <p:nvPr/>
      </p:nvGrpSpPr>
      <p:grpSpPr>
        <a:xfrm>
          <a:off x="0" y="0"/>
          <a:ext cx="0" cy="0"/>
          <a:chOff x="0" y="0"/>
          <a:chExt cx="0" cy="0"/>
        </a:xfrm>
      </p:grpSpPr>
      <p:sp>
        <p:nvSpPr>
          <p:cNvPr id="5" name="Picture Placeholder 12"/>
          <p:cNvSpPr>
            <a:spLocks noGrp="1" noChangeAspect="1"/>
          </p:cNvSpPr>
          <p:nvPr>
            <p:ph type="pic" sz="quarter" idx="14"/>
          </p:nvPr>
        </p:nvSpPr>
        <p:spPr>
          <a:xfrm>
            <a:off x="0" y="-1"/>
            <a:ext cx="24387175" cy="6753382"/>
          </a:xfrm>
        </p:spPr>
        <p:txBody>
          <a:bodyPr>
            <a:normAutofit/>
          </a:bodyPr>
          <a:lstStyle>
            <a:lvl1pPr marL="0" indent="0">
              <a:buNone/>
              <a:defRPr sz="2700"/>
            </a:lvl1pPr>
          </a:lstStyle>
          <a:p>
            <a:endParaRPr lang="en-US" dirty="0"/>
          </a:p>
        </p:txBody>
      </p:sp>
      <p:pic>
        <p:nvPicPr>
          <p:cNvPr id="4" name="Picture 3"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00220045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 y="11150600"/>
            <a:ext cx="24387174" cy="2565400"/>
          </a:xfrm>
          <a:prstGeom prst="rect">
            <a:avLst/>
          </a:prstGeom>
        </p:spPr>
        <p:txBody>
          <a:bodyPr/>
          <a:lstStyle/>
          <a:p>
            <a:fld id="{010B77E7-8D76-A248-9E9F-68FC055C9F4B}" type="slidenum">
              <a:rPr lang="en-US" smtClean="0"/>
              <a:pPr/>
              <a:t>‹#›</a:t>
            </a:fld>
            <a:endParaRPr lang="en-US" dirty="0"/>
          </a:p>
        </p:txBody>
      </p:sp>
      <p:pic>
        <p:nvPicPr>
          <p:cNvPr id="30" name="Picture 29"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68190385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6" name="Picture 25"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58016745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6" name="Picture 25"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98802964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8" name="Picture 7"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57757106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0" y="1447800"/>
            <a:ext cx="24387175" cy="8915400"/>
          </a:xfrm>
        </p:spPr>
        <p:txBody>
          <a:bodyPr>
            <a:normAutofit/>
          </a:bodyPr>
          <a:lstStyle>
            <a:lvl1pPr marL="0" indent="0">
              <a:buNone/>
              <a:defRPr sz="3000">
                <a:solidFill>
                  <a:schemeClr val="tx2"/>
                </a:solidFill>
              </a:defRPr>
            </a:lvl1pPr>
          </a:lstStyle>
          <a:p>
            <a:endParaRPr lang="en-US"/>
          </a:p>
        </p:txBody>
      </p:sp>
      <p:pic>
        <p:nvPicPr>
          <p:cNvPr id="5" name="Picture 4"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55529058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Picture Placeholder 7"/>
          <p:cNvSpPr>
            <a:spLocks noGrp="1" noChangeAspect="1"/>
          </p:cNvSpPr>
          <p:nvPr>
            <p:ph type="pic" sz="quarter" idx="10"/>
          </p:nvPr>
        </p:nvSpPr>
        <p:spPr>
          <a:xfrm>
            <a:off x="0" y="3556003"/>
            <a:ext cx="10216296" cy="5644446"/>
          </a:xfrm>
        </p:spPr>
        <p:txBody>
          <a:bodyPr>
            <a:normAutofit/>
          </a:bodyPr>
          <a:lstStyle>
            <a:lvl1pPr marL="0" indent="0">
              <a:buNone/>
              <a:defRPr sz="4100"/>
            </a:lvl1pPr>
          </a:lstStyle>
          <a:p>
            <a:endParaRPr lang="en-US"/>
          </a:p>
        </p:txBody>
      </p:sp>
      <p:pic>
        <p:nvPicPr>
          <p:cNvPr id="28" name="Picture 27"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85619625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Whitout Title">
    <p:spTree>
      <p:nvGrpSpPr>
        <p:cNvPr id="1" name=""/>
        <p:cNvGrpSpPr/>
        <p:nvPr/>
      </p:nvGrpSpPr>
      <p:grpSpPr>
        <a:xfrm>
          <a:off x="0" y="0"/>
          <a:ext cx="0" cy="0"/>
          <a:chOff x="0" y="0"/>
          <a:chExt cx="0" cy="0"/>
        </a:xfrm>
      </p:grpSpPr>
      <p:pic>
        <p:nvPicPr>
          <p:cNvPr id="4" name="Picture 3"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75624464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 y="3372807"/>
            <a:ext cx="12192600" cy="6986590"/>
          </a:xfrm>
        </p:spPr>
        <p:txBody>
          <a:bodyPr>
            <a:normAutofit/>
          </a:bodyPr>
          <a:lstStyle>
            <a:lvl1pPr marL="0" indent="0">
              <a:buNone/>
              <a:defRPr sz="2000">
                <a:solidFill>
                  <a:schemeClr val="tx1"/>
                </a:solidFill>
              </a:defRPr>
            </a:lvl1pPr>
          </a:lstStyle>
          <a:p>
            <a:endParaRPr lang="en-US"/>
          </a:p>
        </p:txBody>
      </p:sp>
      <p:pic>
        <p:nvPicPr>
          <p:cNvPr id="27" name="Picture 26"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78675810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43778" tIns="121889" rIns="243778" bIns="12188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07"/>
            <a:ext cx="21948458" cy="6603993"/>
          </a:xfrm>
          <a:prstGeom prst="rect">
            <a:avLst/>
          </a:prstGeom>
        </p:spPr>
        <p:txBody>
          <a:bodyPr vert="horz" lIns="243778" tIns="121889" rIns="243778" bIns="1218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hampions_ppt_footerv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7147093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9" r:id="rId3"/>
    <p:sldLayoutId id="2147483664" r:id="rId4"/>
    <p:sldLayoutId id="2147483666" r:id="rId5"/>
    <p:sldLayoutId id="2147483650" r:id="rId6"/>
    <p:sldLayoutId id="2147483661" r:id="rId7"/>
    <p:sldLayoutId id="2147483680" r:id="rId8"/>
    <p:sldLayoutId id="2147483716" r:id="rId9"/>
    <p:sldLayoutId id="2147483717" r:id="rId10"/>
    <p:sldLayoutId id="2147483719" r:id="rId11"/>
    <p:sldLayoutId id="2147483729" r:id="rId12"/>
  </p:sldLayoutIdLst>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hf hdr="0" ftr="0" dt="0"/>
  <p:txStyles>
    <p:titleStyle>
      <a:lvl1pPr algn="ctr" defTabSz="1218893" rtl="0" eaLnBrk="1" latinLnBrk="0" hangingPunct="1">
        <a:spcBef>
          <a:spcPct val="0"/>
        </a:spcBef>
        <a:buNone/>
        <a:defRPr sz="5500" kern="1200">
          <a:solidFill>
            <a:schemeClr val="tx1"/>
          </a:solidFill>
          <a:latin typeface="Source Sans Pro Black"/>
          <a:ea typeface="+mj-ea"/>
          <a:cs typeface="Source Sans Pro Black"/>
        </a:defRPr>
      </a:lvl1pPr>
    </p:titleStyle>
    <p:bodyStyle>
      <a:lvl1pPr marL="0" indent="0" algn="l" defTabSz="1218893" rtl="0" eaLnBrk="1" latinLnBrk="0" hangingPunct="1">
        <a:spcBef>
          <a:spcPct val="20000"/>
        </a:spcBef>
        <a:buFont typeface="Arial"/>
        <a:buNone/>
        <a:defRPr sz="4100" kern="1200">
          <a:solidFill>
            <a:schemeClr val="tx1"/>
          </a:solidFill>
          <a:latin typeface="Source Sans Pro"/>
          <a:ea typeface="+mn-ea"/>
          <a:cs typeface="Source Sans Pro"/>
        </a:defRPr>
      </a:lvl1pPr>
      <a:lvl2pPr marL="1218893" indent="0" algn="l" defTabSz="1218893" rtl="0" eaLnBrk="1" latinLnBrk="0" hangingPunct="1">
        <a:spcBef>
          <a:spcPct val="20000"/>
        </a:spcBef>
        <a:buFont typeface="Arial"/>
        <a:buNone/>
        <a:defRPr sz="3600" kern="1200">
          <a:solidFill>
            <a:schemeClr val="tx1"/>
          </a:solidFill>
          <a:latin typeface="Source Sans Pro"/>
          <a:ea typeface="+mn-ea"/>
          <a:cs typeface="Source Sans Pro"/>
        </a:defRPr>
      </a:lvl2pPr>
      <a:lvl3pPr marL="2437785" indent="0" algn="l" defTabSz="1218893" rtl="0" eaLnBrk="1" latinLnBrk="0" hangingPunct="1">
        <a:spcBef>
          <a:spcPct val="20000"/>
        </a:spcBef>
        <a:buFont typeface="Arial"/>
        <a:buNone/>
        <a:defRPr sz="2700" kern="1200">
          <a:solidFill>
            <a:schemeClr val="tx1"/>
          </a:solidFill>
          <a:latin typeface="Source Sans Pro"/>
          <a:ea typeface="+mn-ea"/>
          <a:cs typeface="Source Sans Pro"/>
        </a:defRPr>
      </a:lvl3pPr>
      <a:lvl4pPr marL="3656676" indent="0" algn="l" defTabSz="1218893" rtl="0" eaLnBrk="1" latinLnBrk="0" hangingPunct="1">
        <a:spcBef>
          <a:spcPct val="20000"/>
        </a:spcBef>
        <a:buFont typeface="Arial"/>
        <a:buNone/>
        <a:defRPr sz="2000" kern="1200">
          <a:solidFill>
            <a:schemeClr val="tx1"/>
          </a:solidFill>
          <a:latin typeface="Source Sans Pro"/>
          <a:ea typeface="+mn-ea"/>
          <a:cs typeface="Source Sans Pro"/>
        </a:defRPr>
      </a:lvl4pPr>
      <a:lvl5pPr marL="4875568" indent="0" algn="l" defTabSz="1218893" rtl="0" eaLnBrk="1" latinLnBrk="0" hangingPunct="1">
        <a:spcBef>
          <a:spcPct val="20000"/>
        </a:spcBef>
        <a:buFont typeface="Arial"/>
        <a:buNone/>
        <a:defRPr sz="2000" kern="1200">
          <a:solidFill>
            <a:schemeClr val="tx1"/>
          </a:solidFill>
          <a:latin typeface="Source Sans Pro"/>
          <a:ea typeface="+mn-ea"/>
          <a:cs typeface="Source Sans Pro"/>
        </a:defRPr>
      </a:lvl5pPr>
      <a:lvl6pPr marL="6703907" indent="-609444" algn="l" defTabSz="1218893" rtl="0" eaLnBrk="1" latinLnBrk="0" hangingPunct="1">
        <a:spcBef>
          <a:spcPct val="20000"/>
        </a:spcBef>
        <a:buFont typeface="Arial"/>
        <a:buChar char="•"/>
        <a:defRPr sz="5200" kern="1200">
          <a:solidFill>
            <a:schemeClr val="tx1"/>
          </a:solidFill>
          <a:latin typeface="+mn-lt"/>
          <a:ea typeface="+mn-ea"/>
          <a:cs typeface="+mn-cs"/>
        </a:defRPr>
      </a:lvl6pPr>
      <a:lvl7pPr marL="7922800" indent="-609444" algn="l" defTabSz="1218893" rtl="0" eaLnBrk="1" latinLnBrk="0" hangingPunct="1">
        <a:spcBef>
          <a:spcPct val="20000"/>
        </a:spcBef>
        <a:buFont typeface="Arial"/>
        <a:buChar char="•"/>
        <a:defRPr sz="5200" kern="1200">
          <a:solidFill>
            <a:schemeClr val="tx1"/>
          </a:solidFill>
          <a:latin typeface="+mn-lt"/>
          <a:ea typeface="+mn-ea"/>
          <a:cs typeface="+mn-cs"/>
        </a:defRPr>
      </a:lvl7pPr>
      <a:lvl8pPr marL="9141690" indent="-609444" algn="l" defTabSz="1218893" rtl="0" eaLnBrk="1" latinLnBrk="0" hangingPunct="1">
        <a:spcBef>
          <a:spcPct val="20000"/>
        </a:spcBef>
        <a:buFont typeface="Arial"/>
        <a:buChar char="•"/>
        <a:defRPr sz="5200" kern="1200">
          <a:solidFill>
            <a:schemeClr val="tx1"/>
          </a:solidFill>
          <a:latin typeface="+mn-lt"/>
          <a:ea typeface="+mn-ea"/>
          <a:cs typeface="+mn-cs"/>
        </a:defRPr>
      </a:lvl8pPr>
      <a:lvl9pPr marL="10360583" indent="-609444" algn="l" defTabSz="1218893" rtl="0" eaLnBrk="1" latinLnBrk="0" hangingPunct="1">
        <a:spcBef>
          <a:spcPct val="20000"/>
        </a:spcBef>
        <a:buFont typeface="Arial"/>
        <a:buChar char="•"/>
        <a:defRPr sz="5200" kern="1200">
          <a:solidFill>
            <a:schemeClr val="tx1"/>
          </a:solidFill>
          <a:latin typeface="+mn-lt"/>
          <a:ea typeface="+mn-ea"/>
          <a:cs typeface="+mn-cs"/>
        </a:defRPr>
      </a:lvl9pPr>
    </p:bodyStyle>
    <p:otherStyle>
      <a:defPPr>
        <a:defRPr lang="en-US"/>
      </a:defPPr>
      <a:lvl1pPr marL="0" algn="l" defTabSz="1218893" rtl="0" eaLnBrk="1" latinLnBrk="0" hangingPunct="1">
        <a:defRPr sz="4800" kern="1200">
          <a:solidFill>
            <a:schemeClr val="tx1"/>
          </a:solidFill>
          <a:latin typeface="+mn-lt"/>
          <a:ea typeface="+mn-ea"/>
          <a:cs typeface="+mn-cs"/>
        </a:defRPr>
      </a:lvl1pPr>
      <a:lvl2pPr marL="1218893" algn="l" defTabSz="1218893" rtl="0" eaLnBrk="1" latinLnBrk="0" hangingPunct="1">
        <a:defRPr sz="4800" kern="1200">
          <a:solidFill>
            <a:schemeClr val="tx1"/>
          </a:solidFill>
          <a:latin typeface="+mn-lt"/>
          <a:ea typeface="+mn-ea"/>
          <a:cs typeface="+mn-cs"/>
        </a:defRPr>
      </a:lvl2pPr>
      <a:lvl3pPr marL="2437785" algn="l" defTabSz="1218893" rtl="0" eaLnBrk="1" latinLnBrk="0" hangingPunct="1">
        <a:defRPr sz="4800" kern="1200">
          <a:solidFill>
            <a:schemeClr val="tx1"/>
          </a:solidFill>
          <a:latin typeface="+mn-lt"/>
          <a:ea typeface="+mn-ea"/>
          <a:cs typeface="+mn-cs"/>
        </a:defRPr>
      </a:lvl3pPr>
      <a:lvl4pPr marL="3656676" algn="l" defTabSz="1218893" rtl="0" eaLnBrk="1" latinLnBrk="0" hangingPunct="1">
        <a:defRPr sz="4800" kern="1200">
          <a:solidFill>
            <a:schemeClr val="tx1"/>
          </a:solidFill>
          <a:latin typeface="+mn-lt"/>
          <a:ea typeface="+mn-ea"/>
          <a:cs typeface="+mn-cs"/>
        </a:defRPr>
      </a:lvl4pPr>
      <a:lvl5pPr marL="4875568" algn="l" defTabSz="1218893" rtl="0" eaLnBrk="1" latinLnBrk="0" hangingPunct="1">
        <a:defRPr sz="4800" kern="1200">
          <a:solidFill>
            <a:schemeClr val="tx1"/>
          </a:solidFill>
          <a:latin typeface="+mn-lt"/>
          <a:ea typeface="+mn-ea"/>
          <a:cs typeface="+mn-cs"/>
        </a:defRPr>
      </a:lvl5pPr>
      <a:lvl6pPr marL="6094461" algn="l" defTabSz="1218893" rtl="0" eaLnBrk="1" latinLnBrk="0" hangingPunct="1">
        <a:defRPr sz="4800" kern="1200">
          <a:solidFill>
            <a:schemeClr val="tx1"/>
          </a:solidFill>
          <a:latin typeface="+mn-lt"/>
          <a:ea typeface="+mn-ea"/>
          <a:cs typeface="+mn-cs"/>
        </a:defRPr>
      </a:lvl6pPr>
      <a:lvl7pPr marL="7313351" algn="l" defTabSz="1218893" rtl="0" eaLnBrk="1" latinLnBrk="0" hangingPunct="1">
        <a:defRPr sz="4800" kern="1200">
          <a:solidFill>
            <a:schemeClr val="tx1"/>
          </a:solidFill>
          <a:latin typeface="+mn-lt"/>
          <a:ea typeface="+mn-ea"/>
          <a:cs typeface="+mn-cs"/>
        </a:defRPr>
      </a:lvl7pPr>
      <a:lvl8pPr marL="8532244" algn="l" defTabSz="1218893" rtl="0" eaLnBrk="1" latinLnBrk="0" hangingPunct="1">
        <a:defRPr sz="4800" kern="1200">
          <a:solidFill>
            <a:schemeClr val="tx1"/>
          </a:solidFill>
          <a:latin typeface="+mn-lt"/>
          <a:ea typeface="+mn-ea"/>
          <a:cs typeface="+mn-cs"/>
        </a:defRPr>
      </a:lvl8pPr>
      <a:lvl9pPr marL="9751136" algn="l" defTabSz="1218893"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qGaOlfmX8rQ?list=RDqGaOlfmX8rQ"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C5C66"/>
        </a:solidFill>
        <a:effectLst/>
      </p:bgPr>
    </p:bg>
    <p:spTree>
      <p:nvGrpSpPr>
        <p:cNvPr id="1" name=""/>
        <p:cNvGrpSpPr/>
        <p:nvPr/>
      </p:nvGrpSpPr>
      <p:grpSpPr>
        <a:xfrm>
          <a:off x="0" y="0"/>
          <a:ext cx="0" cy="0"/>
          <a:chOff x="0" y="0"/>
          <a:chExt cx="0" cy="0"/>
        </a:xfrm>
      </p:grpSpPr>
      <p:pic>
        <p:nvPicPr>
          <p:cNvPr id="6" name="Picture 5" descr="Champion_l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
        <p:nvSpPr>
          <p:cNvPr id="5" name="TextBox 4"/>
          <p:cNvSpPr txBox="1"/>
          <p:nvPr/>
        </p:nvSpPr>
        <p:spPr>
          <a:xfrm>
            <a:off x="2133601" y="700366"/>
            <a:ext cx="12953999" cy="9818044"/>
          </a:xfrm>
          <a:prstGeom prst="rect">
            <a:avLst/>
          </a:prstGeom>
          <a:noFill/>
        </p:spPr>
        <p:txBody>
          <a:bodyPr wrap="square" lIns="91411" tIns="45706" rIns="91411" bIns="45706" rtlCol="0">
            <a:spAutoFit/>
          </a:bodyPr>
          <a:lstStyle/>
          <a:p>
            <a:endParaRPr lang="en-US" sz="8000" b="1" dirty="0" smtClean="0">
              <a:solidFill>
                <a:srgbClr val="FFFFFF"/>
              </a:solidFill>
              <a:latin typeface="Source Sans Pro"/>
              <a:cs typeface="Source Sans Pro"/>
            </a:endParaRPr>
          </a:p>
          <a:p>
            <a:r>
              <a:rPr lang="en-US" sz="8800" b="1" dirty="0" smtClean="0">
                <a:solidFill>
                  <a:srgbClr val="C0D342"/>
                </a:solidFill>
                <a:latin typeface="Source Sans Pro"/>
                <a:cs typeface="Source Sans Pro"/>
              </a:rPr>
              <a:t>NDIS CHAMPIONS:</a:t>
            </a:r>
          </a:p>
          <a:p>
            <a:r>
              <a:rPr lang="en-US" sz="5100" dirty="0" smtClean="0">
                <a:solidFill>
                  <a:schemeClr val="bg1"/>
                </a:solidFill>
                <a:latin typeface="Source Sans Pro Light"/>
                <a:cs typeface="Source Sans Pro Light"/>
              </a:rPr>
              <a:t>EMERGING GRASSROOTS LEADERS</a:t>
            </a:r>
          </a:p>
          <a:p>
            <a:endParaRPr lang="en-US" sz="8000" b="1" dirty="0">
              <a:solidFill>
                <a:srgbClr val="FFFFFF"/>
              </a:solidFill>
              <a:latin typeface="Source Sans Pro"/>
              <a:cs typeface="Source Sans Pro"/>
            </a:endParaRPr>
          </a:p>
          <a:p>
            <a:endParaRPr lang="en-US" sz="8000" b="1" dirty="0">
              <a:solidFill>
                <a:srgbClr val="FFFFFF"/>
              </a:solidFill>
              <a:latin typeface="Source Sans Pro"/>
              <a:cs typeface="Source Sans Pro"/>
            </a:endParaRPr>
          </a:p>
          <a:p>
            <a:r>
              <a:rPr lang="en-US" sz="8000" b="1" dirty="0" smtClean="0">
                <a:solidFill>
                  <a:schemeClr val="bg1"/>
                </a:solidFill>
                <a:latin typeface="Source Sans Pro"/>
                <a:cs typeface="Source Sans Pro"/>
              </a:rPr>
              <a:t>Training </a:t>
            </a:r>
          </a:p>
          <a:p>
            <a:r>
              <a:rPr lang="en-US" sz="8000" b="1" dirty="0" smtClean="0">
                <a:solidFill>
                  <a:srgbClr val="C0D342"/>
                </a:solidFill>
                <a:latin typeface="Source Sans Pro"/>
                <a:cs typeface="Source Sans Pro"/>
              </a:rPr>
              <a:t>Day 1 </a:t>
            </a:r>
            <a:endParaRPr lang="en-US" sz="8000" b="1" dirty="0">
              <a:solidFill>
                <a:srgbClr val="C0D342"/>
              </a:solidFill>
              <a:latin typeface="Source Sans Pro"/>
              <a:cs typeface="Source Sans Pro"/>
            </a:endParaRPr>
          </a:p>
          <a:p>
            <a:endParaRPr lang="en-US" sz="8000" b="1" dirty="0" smtClean="0">
              <a:solidFill>
                <a:srgbClr val="FFFFFF"/>
              </a:solidFill>
              <a:latin typeface="Source Sans Pro"/>
              <a:cs typeface="Source Sans Pro"/>
            </a:endParaRPr>
          </a:p>
        </p:txBody>
      </p:sp>
    </p:spTree>
    <p:extLst>
      <p:ext uri="{BB962C8B-B14F-4D97-AF65-F5344CB8AC3E}">
        <p14:creationId xmlns:p14="http://schemas.microsoft.com/office/powerpoint/2010/main" val="406752244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SESSION 2</a:t>
            </a:r>
          </a:p>
          <a:p>
            <a:endParaRPr lang="en-US" sz="8000" b="1" dirty="0">
              <a:solidFill>
                <a:srgbClr val="0C5C66"/>
              </a:solidFill>
              <a:latin typeface="Source Sans Pro"/>
              <a:cs typeface="Source Sans Pro"/>
            </a:endParaRPr>
          </a:p>
          <a:p>
            <a:r>
              <a:rPr lang="en-US" sz="8000" b="1" dirty="0">
                <a:solidFill>
                  <a:srgbClr val="0C5C66"/>
                </a:solidFill>
                <a:latin typeface="Source Sans Pro"/>
                <a:cs typeface="Source Sans Pro"/>
              </a:rPr>
              <a:t>The nuts and bolts of </a:t>
            </a:r>
          </a:p>
          <a:p>
            <a:r>
              <a:rPr lang="en-US" sz="8000" b="1" dirty="0">
                <a:solidFill>
                  <a:srgbClr val="0C5C66"/>
                </a:solidFill>
                <a:latin typeface="Source Sans Pro"/>
                <a:cs typeface="Source Sans Pro"/>
              </a:rPr>
              <a:t>being an NDIS Champion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33786056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67893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What will NDIS Champions do?</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16052799"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Learn and use the NDIS speech</a:t>
            </a:r>
          </a:p>
          <a:p>
            <a:pPr marL="685800" indent="-685800">
              <a:buFont typeface="Arial"/>
              <a:buChar char="•"/>
            </a:pPr>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Use the NDIS and </a:t>
            </a:r>
            <a:r>
              <a:rPr lang="en-US" sz="5400" b="1" dirty="0" err="1" smtClean="0">
                <a:solidFill>
                  <a:srgbClr val="464648"/>
                </a:solidFill>
                <a:latin typeface="Source Sans Pro"/>
                <a:cs typeface="Source Sans Pro"/>
              </a:rPr>
              <a:t>disabilityloop</a:t>
            </a:r>
            <a:r>
              <a:rPr lang="en-US" sz="5400" b="1" dirty="0" smtClean="0">
                <a:solidFill>
                  <a:srgbClr val="464648"/>
                </a:solidFill>
                <a:latin typeface="Source Sans Pro"/>
                <a:cs typeface="Source Sans Pro"/>
              </a:rPr>
              <a:t> websites</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Promote yourself and create opportunities</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Help and support each other </a:t>
            </a: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76400101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21666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The responsibilities of an NDIS Champion</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16052799"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Only use the information provided</a:t>
            </a:r>
          </a:p>
          <a:p>
            <a:pPr marL="685800" indent="-685800">
              <a:buFont typeface="Arial"/>
              <a:buChar char="•"/>
            </a:pPr>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It is OK to say ‘ I don’t know’</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Keep your opinion to yourself</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Be professional</a:t>
            </a: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12620205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21666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The limitations of the NDIS Champion role</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16052799"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Champions are not NDIS employees</a:t>
            </a:r>
          </a:p>
          <a:p>
            <a:pPr marL="685800" indent="-685800">
              <a:buFont typeface="Arial"/>
              <a:buChar char="•"/>
            </a:pPr>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Champions operate in local communities</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Payment by AFDO up to 31 October 2016</a:t>
            </a:r>
          </a:p>
          <a:p>
            <a:endParaRPr lang="en-US" sz="5400" b="1" dirty="0">
              <a:solidFill>
                <a:srgbClr val="464648"/>
              </a:solidFill>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07781452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21666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Getting paid – with an ABN</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16052799" cy="507828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Tax invoice</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All details</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Email invoices to </a:t>
            </a:r>
            <a:r>
              <a:rPr lang="en-US" sz="5400" b="1" dirty="0" err="1" smtClean="0">
                <a:solidFill>
                  <a:srgbClr val="464648"/>
                </a:solidFill>
                <a:latin typeface="Source Sans Pro"/>
                <a:cs typeface="Source Sans Pro"/>
              </a:rPr>
              <a:t>disabilityloop@afdo.org.au</a:t>
            </a:r>
            <a:endParaRPr lang="en-US" sz="5400" b="1" dirty="0" smtClean="0">
              <a:solidFill>
                <a:srgbClr val="464648"/>
              </a:solidFill>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19770800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21666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Getting paid – without an ABN</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16052799" cy="507828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Will be AFDO employee</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Need Tax File Number</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SACS Award Level 2 paypoint 3</a:t>
            </a: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64602407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3785623"/>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Filling out forms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307012585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Employment contract</a:t>
            </a:r>
            <a:endParaRPr lang="en-US" sz="8000" b="1" dirty="0">
              <a:solidFill>
                <a:schemeClr val="accent3"/>
              </a:solidFill>
              <a:latin typeface="Source Sans Pro"/>
              <a:cs typeface="Source Sans Pro"/>
            </a:endParaRPr>
          </a:p>
        </p:txBody>
      </p:sp>
      <p:sp>
        <p:nvSpPr>
          <p:cNvPr id="38" name="TextBox 37"/>
          <p:cNvSpPr txBox="1"/>
          <p:nvPr/>
        </p:nvSpPr>
        <p:spPr>
          <a:xfrm>
            <a:off x="2133601" y="2131594"/>
            <a:ext cx="11328400" cy="424728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Sign employment contract</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2" name="Picture 1" descr="Casual Contract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0" y="1511300"/>
            <a:ext cx="7556500" cy="10693400"/>
          </a:xfrm>
          <a:prstGeom prst="rect">
            <a:avLst/>
          </a:prstGeom>
        </p:spPr>
      </p:pic>
    </p:spTree>
    <p:extLst>
      <p:ext uri="{BB962C8B-B14F-4D97-AF65-F5344CB8AC3E}">
        <p14:creationId xmlns:p14="http://schemas.microsoft.com/office/powerpoint/2010/main" val="107510619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Employment details form</a:t>
            </a:r>
            <a:endParaRPr lang="en-US" sz="8000" b="1" dirty="0">
              <a:solidFill>
                <a:schemeClr val="accent3"/>
              </a:solidFill>
              <a:latin typeface="Source Sans Pro"/>
              <a:cs typeface="Source Sans Pro"/>
            </a:endParaRPr>
          </a:p>
        </p:txBody>
      </p:sp>
      <p:sp>
        <p:nvSpPr>
          <p:cNvPr id="38" name="TextBox 37"/>
          <p:cNvSpPr txBox="1"/>
          <p:nvPr/>
        </p:nvSpPr>
        <p:spPr>
          <a:xfrm>
            <a:off x="2133601" y="2131594"/>
            <a:ext cx="11328400" cy="424728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Complete employee details form</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pic>
        <p:nvPicPr>
          <p:cNvPr id="2" name="Picture 1" descr="NDIS Champions employee details fo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4556" y="1"/>
            <a:ext cx="7543800" cy="10674477"/>
          </a:xfrm>
          <a:prstGeom prst="rect">
            <a:avLst/>
          </a:prstGeom>
        </p:spPr>
      </p:pic>
    </p:spTree>
    <p:extLst>
      <p:ext uri="{BB962C8B-B14F-4D97-AF65-F5344CB8AC3E}">
        <p14:creationId xmlns:p14="http://schemas.microsoft.com/office/powerpoint/2010/main" val="413128047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2554517"/>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Tax File Number Declaration form</a:t>
            </a:r>
            <a:endParaRPr lang="en-US" sz="8000" b="1" dirty="0">
              <a:solidFill>
                <a:schemeClr val="accent3"/>
              </a:solidFill>
              <a:latin typeface="Source Sans Pro"/>
              <a:cs typeface="Source Sans Pro"/>
            </a:endParaRPr>
          </a:p>
        </p:txBody>
      </p:sp>
      <p:sp>
        <p:nvSpPr>
          <p:cNvPr id="38" name="TextBox 37"/>
          <p:cNvSpPr txBox="1"/>
          <p:nvPr/>
        </p:nvSpPr>
        <p:spPr>
          <a:xfrm>
            <a:off x="2133601" y="2131594"/>
            <a:ext cx="11328400" cy="507828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97A225"/>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Compete and sign Tax File Number Declaration form</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pic>
        <p:nvPicPr>
          <p:cNvPr id="2" name="Picture 1" descr="TFN-declaration-fo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1856" y="-16223"/>
            <a:ext cx="7543800" cy="10674477"/>
          </a:xfrm>
          <a:prstGeom prst="rect">
            <a:avLst/>
          </a:prstGeom>
        </p:spPr>
      </p:pic>
    </p:spTree>
    <p:extLst>
      <p:ext uri="{BB962C8B-B14F-4D97-AF65-F5344CB8AC3E}">
        <p14:creationId xmlns:p14="http://schemas.microsoft.com/office/powerpoint/2010/main" val="347839432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C5C66"/>
        </a:solidFill>
        <a:effectLst/>
      </p:bgPr>
    </p:bg>
    <p:spTree>
      <p:nvGrpSpPr>
        <p:cNvPr id="1" name=""/>
        <p:cNvGrpSpPr/>
        <p:nvPr/>
      </p:nvGrpSpPr>
      <p:grpSpPr>
        <a:xfrm>
          <a:off x="0" y="0"/>
          <a:ext cx="0" cy="0"/>
          <a:chOff x="0" y="0"/>
          <a:chExt cx="0" cy="0"/>
        </a:xfrm>
      </p:grpSpPr>
      <p:sp>
        <p:nvSpPr>
          <p:cNvPr id="5" name="TextBox 4"/>
          <p:cNvSpPr txBox="1"/>
          <p:nvPr/>
        </p:nvSpPr>
        <p:spPr>
          <a:xfrm>
            <a:off x="2133601" y="700366"/>
            <a:ext cx="12953999" cy="9617990"/>
          </a:xfrm>
          <a:prstGeom prst="rect">
            <a:avLst/>
          </a:prstGeom>
          <a:noFill/>
        </p:spPr>
        <p:txBody>
          <a:bodyPr wrap="square" lIns="91411" tIns="45706" rIns="91411" bIns="45706" rtlCol="0">
            <a:spAutoFit/>
          </a:bodyPr>
          <a:lstStyle/>
          <a:p>
            <a:endParaRPr lang="en-US" sz="8000" b="1" dirty="0" smtClean="0">
              <a:solidFill>
                <a:srgbClr val="FFFFFF"/>
              </a:solidFill>
              <a:latin typeface="Source Sans Pro"/>
              <a:cs typeface="Source Sans Pro"/>
            </a:endParaRPr>
          </a:p>
          <a:p>
            <a:r>
              <a:rPr lang="en-US" sz="8800" b="1" dirty="0" smtClean="0">
                <a:solidFill>
                  <a:srgbClr val="C0D342"/>
                </a:solidFill>
                <a:latin typeface="Source Sans Pro"/>
                <a:cs typeface="Source Sans Pro"/>
              </a:rPr>
              <a:t>NDIS CHAMPIONS:</a:t>
            </a:r>
          </a:p>
          <a:p>
            <a:r>
              <a:rPr lang="en-US" sz="5100" dirty="0" smtClean="0">
                <a:solidFill>
                  <a:schemeClr val="bg1"/>
                </a:solidFill>
                <a:latin typeface="Source Sans Pro Light"/>
                <a:cs typeface="Source Sans Pro Light"/>
              </a:rPr>
              <a:t>EMERGING GRASSROOTS LEADERS</a:t>
            </a:r>
          </a:p>
          <a:p>
            <a:endParaRPr lang="en-US" sz="8000" b="1" dirty="0">
              <a:solidFill>
                <a:srgbClr val="FFFFFF"/>
              </a:solidFill>
              <a:latin typeface="Source Sans Pro"/>
              <a:cs typeface="Source Sans Pro"/>
            </a:endParaRPr>
          </a:p>
          <a:p>
            <a:endParaRPr lang="en-US" sz="8000" b="1" dirty="0">
              <a:solidFill>
                <a:srgbClr val="FFFFFF"/>
              </a:solidFill>
              <a:latin typeface="Source Sans Pro"/>
              <a:cs typeface="Source Sans Pro"/>
            </a:endParaRPr>
          </a:p>
          <a:p>
            <a:r>
              <a:rPr lang="en-US" sz="8000" b="1" dirty="0" smtClean="0">
                <a:solidFill>
                  <a:schemeClr val="bg1"/>
                </a:solidFill>
                <a:latin typeface="Source Sans Pro"/>
                <a:cs typeface="Source Sans Pro"/>
              </a:rPr>
              <a:t>Welcome </a:t>
            </a:r>
          </a:p>
          <a:p>
            <a:r>
              <a:rPr lang="en-US" sz="8000" b="1" dirty="0" smtClean="0">
                <a:solidFill>
                  <a:srgbClr val="C0D342"/>
                </a:solidFill>
                <a:latin typeface="Source Sans Pro"/>
                <a:cs typeface="Source Sans Pro"/>
              </a:rPr>
              <a:t>Matthew Wright, AFDO CEO</a:t>
            </a:r>
            <a:endParaRPr lang="en-US" sz="8000" b="1" dirty="0">
              <a:solidFill>
                <a:srgbClr val="C0D342"/>
              </a:solidFill>
              <a:latin typeface="Source Sans Pro"/>
              <a:cs typeface="Source Sans Pro"/>
            </a:endParaRPr>
          </a:p>
          <a:p>
            <a:endParaRPr lang="en-US" sz="8000" b="1" dirty="0" smtClean="0">
              <a:solidFill>
                <a:srgbClr val="FFFFFF"/>
              </a:solidFill>
              <a:latin typeface="Source Sans Pro"/>
              <a:cs typeface="Source Sans Pro"/>
            </a:endParaRPr>
          </a:p>
        </p:txBody>
      </p:sp>
      <p:sp>
        <p:nvSpPr>
          <p:cNvPr id="2" name="Rectangle 1"/>
          <p:cNvSpPr/>
          <p:nvPr/>
        </p:nvSpPr>
        <p:spPr>
          <a:xfrm>
            <a:off x="-457200" y="10972800"/>
            <a:ext cx="25425400" cy="2743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champions_ppt_footer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1163300"/>
            <a:ext cx="13169900" cy="2374900"/>
          </a:xfrm>
          <a:prstGeom prst="rect">
            <a:avLst/>
          </a:prstGeom>
        </p:spPr>
      </p:pic>
      <p:pic>
        <p:nvPicPr>
          <p:cNvPr id="6" name="Picture 5" descr="Champion_li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26922083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2554517"/>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Superannuation fund nomination form</a:t>
            </a:r>
            <a:endParaRPr lang="en-US" sz="8000" b="1" dirty="0">
              <a:solidFill>
                <a:schemeClr val="accent3"/>
              </a:solidFill>
              <a:latin typeface="Source Sans Pro"/>
              <a:cs typeface="Source Sans Pro"/>
            </a:endParaRPr>
          </a:p>
        </p:txBody>
      </p:sp>
      <p:sp>
        <p:nvSpPr>
          <p:cNvPr id="38" name="TextBox 37"/>
          <p:cNvSpPr txBox="1"/>
          <p:nvPr/>
        </p:nvSpPr>
        <p:spPr>
          <a:xfrm>
            <a:off x="2133601" y="2131594"/>
            <a:ext cx="11328400"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97A225"/>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Complete and sign Superannuation fund nomination form</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pic>
        <p:nvPicPr>
          <p:cNvPr id="2" name="Picture 1" descr="superannuation fund nomination fo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9156" y="-19177"/>
            <a:ext cx="7543800" cy="10674477"/>
          </a:xfrm>
          <a:prstGeom prst="rect">
            <a:avLst/>
          </a:prstGeom>
        </p:spPr>
      </p:pic>
    </p:spTree>
    <p:extLst>
      <p:ext uri="{BB962C8B-B14F-4D97-AF65-F5344CB8AC3E}">
        <p14:creationId xmlns:p14="http://schemas.microsoft.com/office/powerpoint/2010/main" val="34493220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AFDO Expense form</a:t>
            </a:r>
            <a:endParaRPr lang="en-US" sz="8000" b="1" dirty="0">
              <a:solidFill>
                <a:schemeClr val="accent3"/>
              </a:solidFill>
              <a:latin typeface="Source Sans Pro"/>
              <a:cs typeface="Source Sans Pro"/>
            </a:endParaRPr>
          </a:p>
        </p:txBody>
      </p:sp>
      <p:sp>
        <p:nvSpPr>
          <p:cNvPr id="38" name="TextBox 37"/>
          <p:cNvSpPr txBox="1"/>
          <p:nvPr/>
        </p:nvSpPr>
        <p:spPr>
          <a:xfrm>
            <a:off x="2133601" y="2131594"/>
            <a:ext cx="11328400"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Fill out expense form if you have a taxi receipt/s for the trip to </a:t>
            </a:r>
            <a:r>
              <a:rPr lang="en-US" sz="5400" b="1" dirty="0">
                <a:solidFill>
                  <a:srgbClr val="464648"/>
                </a:solidFill>
                <a:latin typeface="Source Sans Pro"/>
                <a:cs typeface="Source Sans Pro"/>
              </a:rPr>
              <a:t>M</a:t>
            </a:r>
            <a:r>
              <a:rPr lang="en-US" sz="5400" b="1" dirty="0" smtClean="0">
                <a:solidFill>
                  <a:srgbClr val="464648"/>
                </a:solidFill>
                <a:latin typeface="Source Sans Pro"/>
                <a:cs typeface="Source Sans Pro"/>
              </a:rPr>
              <a:t>elbourne</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pic>
        <p:nvPicPr>
          <p:cNvPr id="2" name="Picture 1" descr="expense claim form Sheet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9156" y="-44577"/>
            <a:ext cx="7543800" cy="10674477"/>
          </a:xfrm>
          <a:prstGeom prst="rect">
            <a:avLst/>
          </a:prstGeom>
        </p:spPr>
      </p:pic>
    </p:spTree>
    <p:extLst>
      <p:ext uri="{BB962C8B-B14F-4D97-AF65-F5344CB8AC3E}">
        <p14:creationId xmlns:p14="http://schemas.microsoft.com/office/powerpoint/2010/main" val="369675637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3785623"/>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Filling out forms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94525056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AFDO Timesheet</a:t>
            </a:r>
            <a:endParaRPr lang="en-US" sz="8000" b="1" dirty="0">
              <a:solidFill>
                <a:schemeClr val="accent3"/>
              </a:solidFill>
              <a:latin typeface="Source Sans Pro"/>
              <a:cs typeface="Source Sans Pro"/>
            </a:endParaRPr>
          </a:p>
        </p:txBody>
      </p:sp>
      <p:sp>
        <p:nvSpPr>
          <p:cNvPr id="38" name="TextBox 37"/>
          <p:cNvSpPr txBox="1"/>
          <p:nvPr/>
        </p:nvSpPr>
        <p:spPr>
          <a:xfrm>
            <a:off x="2133601" y="2131594"/>
            <a:ext cx="11328400" cy="507828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Fill out the timesheet for the 16 hours of training</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pic>
        <p:nvPicPr>
          <p:cNvPr id="2" name="Picture 1" descr="manual timesheet Sheet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1856" y="-19177"/>
            <a:ext cx="7543800" cy="10674477"/>
          </a:xfrm>
          <a:prstGeom prst="rect">
            <a:avLst/>
          </a:prstGeom>
        </p:spPr>
      </p:pic>
    </p:spTree>
    <p:extLst>
      <p:ext uri="{BB962C8B-B14F-4D97-AF65-F5344CB8AC3E}">
        <p14:creationId xmlns:p14="http://schemas.microsoft.com/office/powerpoint/2010/main" val="363594359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5" name="TextBox 4"/>
          <p:cNvSpPr txBox="1"/>
          <p:nvPr/>
        </p:nvSpPr>
        <p:spPr>
          <a:xfrm>
            <a:off x="2154237" y="808154"/>
            <a:ext cx="14838363"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Work time</a:t>
            </a:r>
            <a:endParaRPr lang="en-US" sz="8000" b="1" dirty="0">
              <a:solidFill>
                <a:schemeClr val="accent3"/>
              </a:solidFill>
              <a:latin typeface="Source Sans Pro"/>
              <a:cs typeface="Source Sans Pro"/>
            </a:endParaRPr>
          </a:p>
        </p:txBody>
      </p:sp>
      <p:sp>
        <p:nvSpPr>
          <p:cNvPr id="2" name="Rectangle 1"/>
          <p:cNvSpPr/>
          <p:nvPr/>
        </p:nvSpPr>
        <p:spPr>
          <a:xfrm>
            <a:off x="2205038" y="2479388"/>
            <a:ext cx="17454562" cy="7571303"/>
          </a:xfrm>
          <a:prstGeom prst="rect">
            <a:avLst/>
          </a:prstGeom>
        </p:spPr>
        <p:txBody>
          <a:bodyPr wrap="square">
            <a:spAutoFit/>
          </a:bodyPr>
          <a:lstStyle/>
          <a:p>
            <a:pPr marL="685800" indent="-685800">
              <a:buFont typeface="Arial"/>
              <a:buChar char="•"/>
            </a:pPr>
            <a:r>
              <a:rPr lang="en-AU" sz="5400" b="1" dirty="0" smtClean="0">
                <a:latin typeface="Source Sans Pro"/>
                <a:cs typeface="Source Sans Pro"/>
              </a:rPr>
              <a:t>All </a:t>
            </a:r>
            <a:r>
              <a:rPr lang="en-AU" sz="5400" b="1" dirty="0">
                <a:latin typeface="Source Sans Pro"/>
                <a:cs typeface="Source Sans Pro"/>
              </a:rPr>
              <a:t>training time </a:t>
            </a:r>
            <a:r>
              <a:rPr lang="en-AU" sz="5400" b="1" dirty="0" smtClean="0">
                <a:latin typeface="Source Sans Pro"/>
                <a:cs typeface="Source Sans Pro"/>
              </a:rPr>
              <a:t>plus any </a:t>
            </a:r>
            <a:r>
              <a:rPr lang="en-AU" sz="5400" b="1" dirty="0">
                <a:latin typeface="Source Sans Pro"/>
                <a:cs typeface="Source Sans Pro"/>
              </a:rPr>
              <a:t>additional </a:t>
            </a:r>
            <a:r>
              <a:rPr lang="en-AU" sz="5400" b="1" dirty="0" smtClean="0">
                <a:latin typeface="Source Sans Pro"/>
                <a:cs typeface="Source Sans Pro"/>
              </a:rPr>
              <a:t>time required </a:t>
            </a:r>
            <a:r>
              <a:rPr lang="en-AU" sz="5400" b="1" dirty="0">
                <a:latin typeface="Source Sans Pro"/>
                <a:cs typeface="Source Sans Pro"/>
              </a:rPr>
              <a:t>by </a:t>
            </a:r>
            <a:r>
              <a:rPr lang="en-AU" sz="5400" b="1" dirty="0" smtClean="0">
                <a:latin typeface="Source Sans Pro"/>
                <a:cs typeface="Source Sans Pro"/>
              </a:rPr>
              <a:t>AFDO</a:t>
            </a:r>
          </a:p>
          <a:p>
            <a:pPr marL="685800" indent="-685800">
              <a:buFont typeface="Arial"/>
              <a:buChar char="•"/>
            </a:pPr>
            <a:endParaRPr lang="en-AU" sz="5400" b="1" dirty="0" smtClean="0">
              <a:latin typeface="Source Sans Pro"/>
              <a:cs typeface="Source Sans Pro"/>
            </a:endParaRPr>
          </a:p>
          <a:p>
            <a:pPr marL="685800" indent="-685800">
              <a:buFont typeface="Arial"/>
              <a:buChar char="•"/>
            </a:pPr>
            <a:r>
              <a:rPr lang="en-AU" sz="5400" b="1" dirty="0" smtClean="0">
                <a:latin typeface="Source Sans Pro"/>
                <a:cs typeface="Source Sans Pro"/>
              </a:rPr>
              <a:t>An </a:t>
            </a:r>
            <a:r>
              <a:rPr lang="en-AU" sz="5400" b="1" dirty="0">
                <a:latin typeface="Source Sans Pro"/>
                <a:cs typeface="Source Sans Pro"/>
              </a:rPr>
              <a:t>hour of preparation </a:t>
            </a:r>
            <a:r>
              <a:rPr lang="en-AU" sz="5400" b="1" dirty="0" smtClean="0">
                <a:latin typeface="Source Sans Pro"/>
                <a:cs typeface="Source Sans Pro"/>
              </a:rPr>
              <a:t>time</a:t>
            </a:r>
          </a:p>
          <a:p>
            <a:pPr marL="685800" indent="-685800">
              <a:buFont typeface="Arial"/>
              <a:buChar char="•"/>
            </a:pPr>
            <a:endParaRPr lang="en-AU" sz="5400" b="1" dirty="0" smtClean="0">
              <a:latin typeface="Source Sans Pro"/>
              <a:cs typeface="Source Sans Pro"/>
            </a:endParaRPr>
          </a:p>
          <a:p>
            <a:pPr marL="685800" indent="-685800">
              <a:buFont typeface="Arial"/>
              <a:buChar char="•"/>
            </a:pPr>
            <a:r>
              <a:rPr lang="en-AU" sz="5400" b="1" dirty="0" smtClean="0">
                <a:latin typeface="Source Sans Pro"/>
                <a:cs typeface="Source Sans Pro"/>
              </a:rPr>
              <a:t>Delivery of the </a:t>
            </a:r>
            <a:r>
              <a:rPr lang="en-AU" sz="5400" b="1" dirty="0">
                <a:latin typeface="Source Sans Pro"/>
                <a:cs typeface="Source Sans Pro"/>
              </a:rPr>
              <a:t>presentation </a:t>
            </a:r>
            <a:r>
              <a:rPr lang="en-AU" sz="5400" b="1" dirty="0" smtClean="0">
                <a:latin typeface="Source Sans Pro"/>
                <a:cs typeface="Source Sans Pro"/>
              </a:rPr>
              <a:t>(one </a:t>
            </a:r>
            <a:r>
              <a:rPr lang="en-AU" sz="5400" b="1" dirty="0">
                <a:latin typeface="Source Sans Pro"/>
                <a:cs typeface="Source Sans Pro"/>
              </a:rPr>
              <a:t>hour</a:t>
            </a:r>
            <a:r>
              <a:rPr lang="en-AU" sz="5400" b="1" dirty="0" smtClean="0">
                <a:latin typeface="Source Sans Pro"/>
                <a:cs typeface="Source Sans Pro"/>
              </a:rPr>
              <a:t>)</a:t>
            </a:r>
          </a:p>
          <a:p>
            <a:pPr marL="685800" indent="-685800">
              <a:buFont typeface="Arial"/>
              <a:buChar char="•"/>
            </a:pPr>
            <a:endParaRPr lang="en-AU" sz="5400" b="1" dirty="0" smtClean="0">
              <a:latin typeface="Source Sans Pro"/>
              <a:cs typeface="Source Sans Pro"/>
            </a:endParaRPr>
          </a:p>
          <a:p>
            <a:pPr marL="685800" indent="-685800">
              <a:buFont typeface="Arial"/>
              <a:buChar char="•"/>
            </a:pPr>
            <a:r>
              <a:rPr lang="en-AU" sz="5400" b="1" dirty="0" smtClean="0">
                <a:latin typeface="Source Sans Pro"/>
                <a:cs typeface="Source Sans Pro"/>
              </a:rPr>
              <a:t>Unusually </a:t>
            </a:r>
            <a:r>
              <a:rPr lang="en-AU" sz="5400" b="1" dirty="0">
                <a:latin typeface="Source Sans Pro"/>
                <a:cs typeface="Source Sans Pro"/>
              </a:rPr>
              <a:t>long travel </a:t>
            </a:r>
            <a:r>
              <a:rPr lang="en-AU" sz="5400" b="1" dirty="0" smtClean="0">
                <a:latin typeface="Source Sans Pro"/>
                <a:cs typeface="Source Sans Pro"/>
              </a:rPr>
              <a:t>or research time </a:t>
            </a:r>
            <a:r>
              <a:rPr lang="en-AU" sz="5400" b="1" dirty="0">
                <a:latin typeface="Source Sans Pro"/>
                <a:cs typeface="Source Sans Pro"/>
              </a:rPr>
              <a:t>with prior written </a:t>
            </a:r>
            <a:r>
              <a:rPr lang="en-AU" sz="5400" b="1" dirty="0" smtClean="0">
                <a:latin typeface="Source Sans Pro"/>
                <a:cs typeface="Source Sans Pro"/>
              </a:rPr>
              <a:t>approval</a:t>
            </a:r>
          </a:p>
        </p:txBody>
      </p:sp>
      <p:pic>
        <p:nvPicPr>
          <p:cNvPr id="11" name="Picture 10" descr="stopwat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3690" y="641092"/>
            <a:ext cx="2633344" cy="2980945"/>
          </a:xfrm>
          <a:prstGeom prst="rect">
            <a:avLst/>
          </a:prstGeom>
        </p:spPr>
      </p:pic>
    </p:spTree>
    <p:extLst>
      <p:ext uri="{BB962C8B-B14F-4D97-AF65-F5344CB8AC3E}">
        <p14:creationId xmlns:p14="http://schemas.microsoft.com/office/powerpoint/2010/main" val="246694618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Staying safe</a:t>
            </a:r>
          </a:p>
        </p:txBody>
      </p:sp>
      <p:sp>
        <p:nvSpPr>
          <p:cNvPr id="38" name="TextBox 37"/>
          <p:cNvSpPr txBox="1"/>
          <p:nvPr/>
        </p:nvSpPr>
        <p:spPr>
          <a:xfrm>
            <a:off x="2133601" y="2131594"/>
            <a:ext cx="11328400"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Check for tripping hazards</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Check in with family regularly</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Have the contract name and number</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pic>
        <p:nvPicPr>
          <p:cNvPr id="4" name="Picture 3" descr="AFDO OH&amp;S Polic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9156" y="-19177"/>
            <a:ext cx="7543800" cy="10674477"/>
          </a:xfrm>
          <a:prstGeom prst="rect">
            <a:avLst/>
          </a:prstGeom>
        </p:spPr>
      </p:pic>
    </p:spTree>
    <p:extLst>
      <p:ext uri="{BB962C8B-B14F-4D97-AF65-F5344CB8AC3E}">
        <p14:creationId xmlns:p14="http://schemas.microsoft.com/office/powerpoint/2010/main" val="304692835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5016730"/>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Impact on the </a:t>
            </a:r>
          </a:p>
          <a:p>
            <a:r>
              <a:rPr lang="en-US" sz="8000" b="1" dirty="0" smtClean="0">
                <a:solidFill>
                  <a:srgbClr val="0C5C66"/>
                </a:solidFill>
                <a:latin typeface="Source Sans Pro"/>
                <a:cs typeface="Source Sans Pro"/>
              </a:rPr>
              <a:t>Disability Support Pension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66374604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pic>
        <p:nvPicPr>
          <p:cNvPr id="3" name="Picture 2" descr="dsp graph v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422196540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pic>
        <p:nvPicPr>
          <p:cNvPr id="5" name="Picture 4" descr="dsp-graph-v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175" y="74254"/>
            <a:ext cx="16154400" cy="13716000"/>
          </a:xfrm>
          <a:prstGeom prst="rect">
            <a:avLst/>
          </a:prstGeom>
        </p:spPr>
      </p:pic>
    </p:spTree>
    <p:extLst>
      <p:ext uri="{BB962C8B-B14F-4D97-AF65-F5344CB8AC3E}">
        <p14:creationId xmlns:p14="http://schemas.microsoft.com/office/powerpoint/2010/main" val="358082466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SESSION </a:t>
            </a:r>
            <a:r>
              <a:rPr lang="en-US" sz="8000" b="1" dirty="0" smtClean="0">
                <a:solidFill>
                  <a:srgbClr val="0C5C66"/>
                </a:solidFill>
                <a:latin typeface="Source Sans Pro"/>
                <a:cs typeface="Source Sans Pro"/>
              </a:rPr>
              <a:t>3</a:t>
            </a:r>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All about accessibility</a:t>
            </a:r>
            <a:endParaRPr lang="en-US" sz="8000" b="1" dirty="0">
              <a:solidFill>
                <a:srgbClr val="0C5C66"/>
              </a:solidFill>
              <a:latin typeface="Source Sans Pro"/>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341194185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SESSION </a:t>
            </a:r>
            <a:r>
              <a:rPr lang="en-US" sz="8000" b="1" dirty="0" smtClean="0">
                <a:solidFill>
                  <a:srgbClr val="0C5C66"/>
                </a:solidFill>
                <a:latin typeface="Source Sans Pro"/>
                <a:cs typeface="Source Sans Pro"/>
              </a:rPr>
              <a:t>1</a:t>
            </a:r>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Introduction</a:t>
            </a:r>
            <a:endParaRPr lang="en-US" sz="8000" b="1" dirty="0">
              <a:solidFill>
                <a:srgbClr val="0C5C66"/>
              </a:solidFill>
              <a:latin typeface="Source Sans Pro"/>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41945945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a:solidFill>
                  <a:schemeClr val="accent3"/>
                </a:solidFill>
                <a:latin typeface="Source Sans Pro"/>
                <a:cs typeface="Source Sans Pro"/>
              </a:rPr>
              <a:t>Accessible presentations</a:t>
            </a:r>
          </a:p>
        </p:txBody>
      </p:sp>
      <p:sp>
        <p:nvSpPr>
          <p:cNvPr id="38" name="TextBox 37"/>
          <p:cNvSpPr txBox="1"/>
          <p:nvPr/>
        </p:nvSpPr>
        <p:spPr>
          <a:xfrm>
            <a:off x="2133601" y="2131594"/>
            <a:ext cx="11328400"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a:latin typeface="Source Sans Pro"/>
                <a:cs typeface="Source Sans Pro"/>
              </a:rPr>
              <a:t>Top priority</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a:latin typeface="Source Sans Pro"/>
                <a:cs typeface="Source Sans Pro"/>
              </a:rPr>
              <a:t>Roll Call</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a:latin typeface="Source Sans Pro"/>
                <a:cs typeface="Source Sans Pro"/>
              </a:rPr>
              <a:t>AFDO approach to accessibility</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pic>
        <p:nvPicPr>
          <p:cNvPr id="2" name="Picture 1" descr="dis_act_2006_access_eventsguidelineschecklist_pdf_06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6456" y="-41369"/>
            <a:ext cx="7543800" cy="10699623"/>
          </a:xfrm>
          <a:prstGeom prst="rect">
            <a:avLst/>
          </a:prstGeom>
        </p:spPr>
      </p:pic>
    </p:spTree>
    <p:extLst>
      <p:ext uri="{BB962C8B-B14F-4D97-AF65-F5344CB8AC3E}">
        <p14:creationId xmlns:p14="http://schemas.microsoft.com/office/powerpoint/2010/main" val="397976608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SESSION 4</a:t>
            </a: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Being a confident public speaker</a:t>
            </a:r>
            <a:endParaRPr lang="en-US" sz="8000" b="1" dirty="0">
              <a:solidFill>
                <a:srgbClr val="0C5C66"/>
              </a:solidFill>
              <a:latin typeface="Source Sans Pro"/>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00891116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Jerry Seinfeld</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158199" cy="8817770"/>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a:lnSpc>
                <a:spcPct val="150000"/>
              </a:lnSpc>
            </a:pPr>
            <a:r>
              <a:rPr lang="en-US" sz="5400" b="1" dirty="0" smtClean="0">
                <a:latin typeface="Source Sans Pro"/>
                <a:cs typeface="Source Sans Pro"/>
              </a:rPr>
              <a:t>“</a:t>
            </a:r>
            <a:r>
              <a:rPr lang="en-US" sz="5400" b="1" dirty="0">
                <a:latin typeface="Source Sans Pro"/>
                <a:cs typeface="Source Sans Pro"/>
              </a:rPr>
              <a:t>According to most studies, people’s number one fear is public speaking. Number two is death. Death is number two? Does that seem right? To the average person that means that if they have to go to a funeral, they’d be better off in the casket than giving the eulogy.”</a:t>
            </a:r>
            <a:endParaRPr lang="en-AU" sz="5400" b="1" dirty="0">
              <a:latin typeface="Source Sans Pro"/>
              <a:cs typeface="Source Sans Pro"/>
            </a:endParaRPr>
          </a:p>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26849156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Being adventurous</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840227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AU" sz="5400" b="1" dirty="0" smtClean="0">
                <a:latin typeface="Source Sans Pro"/>
                <a:cs typeface="Source Sans Pro"/>
              </a:rPr>
              <a:t>How </a:t>
            </a:r>
            <a:r>
              <a:rPr lang="en-AU" sz="5400" b="1" dirty="0">
                <a:latin typeface="Source Sans Pro"/>
                <a:cs typeface="Source Sans Pro"/>
              </a:rPr>
              <a:t>did you feel</a:t>
            </a:r>
            <a:r>
              <a:rPr lang="en-AU" sz="5400" b="1" dirty="0" smtClean="0">
                <a:latin typeface="Source Sans Pro"/>
                <a:cs typeface="Source Sans Pro"/>
              </a:rPr>
              <a:t>?</a:t>
            </a:r>
          </a:p>
          <a:p>
            <a:pPr marL="685800" indent="-685800">
              <a:buFont typeface="Arial"/>
              <a:buChar char="•"/>
            </a:pPr>
            <a:r>
              <a:rPr lang="en-AU" sz="5400" b="1" dirty="0" smtClean="0">
                <a:latin typeface="Source Sans Pro"/>
                <a:cs typeface="Source Sans Pro"/>
              </a:rPr>
              <a:t>How </a:t>
            </a:r>
            <a:r>
              <a:rPr lang="en-AU" sz="5400" b="1" dirty="0">
                <a:latin typeface="Source Sans Pro"/>
                <a:cs typeface="Source Sans Pro"/>
              </a:rPr>
              <a:t>did your heart feel</a:t>
            </a:r>
            <a:r>
              <a:rPr lang="en-AU" sz="5400" b="1" dirty="0" smtClean="0">
                <a:latin typeface="Source Sans Pro"/>
                <a:cs typeface="Source Sans Pro"/>
              </a:rPr>
              <a:t>?</a:t>
            </a:r>
          </a:p>
          <a:p>
            <a:pPr marL="685800" indent="-685800">
              <a:buFont typeface="Arial"/>
              <a:buChar char="•"/>
            </a:pPr>
            <a:r>
              <a:rPr lang="en-AU" sz="5400" b="1" dirty="0" smtClean="0">
                <a:latin typeface="Source Sans Pro"/>
                <a:cs typeface="Source Sans Pro"/>
              </a:rPr>
              <a:t>What </a:t>
            </a:r>
            <a:r>
              <a:rPr lang="en-AU" sz="5400" b="1" dirty="0">
                <a:latin typeface="Source Sans Pro"/>
                <a:cs typeface="Source Sans Pro"/>
              </a:rPr>
              <a:t>was your stomach doing</a:t>
            </a:r>
            <a:r>
              <a:rPr lang="en-AU" sz="5400" b="1" dirty="0" smtClean="0">
                <a:latin typeface="Source Sans Pro"/>
                <a:cs typeface="Source Sans Pro"/>
              </a:rPr>
              <a:t>?</a:t>
            </a:r>
          </a:p>
          <a:p>
            <a:pPr marL="685800" indent="-685800">
              <a:buFont typeface="Arial"/>
              <a:buChar char="•"/>
            </a:pPr>
            <a:r>
              <a:rPr lang="en-AU" sz="5400" b="1" dirty="0" smtClean="0">
                <a:latin typeface="Source Sans Pro"/>
                <a:cs typeface="Source Sans Pro"/>
              </a:rPr>
              <a:t>Did </a:t>
            </a:r>
            <a:r>
              <a:rPr lang="en-AU" sz="5400" b="1" dirty="0">
                <a:latin typeface="Source Sans Pro"/>
                <a:cs typeface="Source Sans Pro"/>
              </a:rPr>
              <a:t>it stop you from doing the things you like</a:t>
            </a:r>
            <a:r>
              <a:rPr lang="en-AU" sz="5400" b="1" dirty="0" smtClean="0">
                <a:latin typeface="Source Sans Pro"/>
                <a:cs typeface="Source Sans Pro"/>
              </a:rPr>
              <a:t>?</a:t>
            </a:r>
          </a:p>
          <a:p>
            <a:pPr marL="685800" indent="-685800">
              <a:buFont typeface="Arial"/>
              <a:buChar char="•"/>
            </a:pPr>
            <a:r>
              <a:rPr lang="en-AU" sz="5400" b="1" dirty="0" smtClean="0">
                <a:latin typeface="Source Sans Pro"/>
                <a:cs typeface="Source Sans Pro"/>
              </a:rPr>
              <a:t>If </a:t>
            </a:r>
            <a:r>
              <a:rPr lang="en-AU" sz="5400" b="1" dirty="0">
                <a:latin typeface="Source Sans Pro"/>
                <a:cs typeface="Source Sans Pro"/>
              </a:rPr>
              <a:t>you did go ahead, why</a:t>
            </a:r>
            <a:r>
              <a:rPr lang="en-AU" sz="5400" b="1" dirty="0" smtClean="0">
                <a:latin typeface="Source Sans Pro"/>
                <a:cs typeface="Source Sans Pro"/>
              </a:rPr>
              <a:t>?</a:t>
            </a:r>
          </a:p>
          <a:p>
            <a:pPr marL="685800" indent="-685800">
              <a:buFont typeface="Arial"/>
              <a:buChar char="•"/>
            </a:pPr>
            <a:r>
              <a:rPr lang="en-AU" sz="5400" b="1" dirty="0" smtClean="0">
                <a:latin typeface="Source Sans Pro"/>
                <a:cs typeface="Source Sans Pro"/>
              </a:rPr>
              <a:t>How </a:t>
            </a:r>
            <a:r>
              <a:rPr lang="en-AU" sz="5400" b="1" dirty="0">
                <a:latin typeface="Source Sans Pro"/>
                <a:cs typeface="Source Sans Pro"/>
              </a:rPr>
              <a:t>did you prepare?</a:t>
            </a:r>
          </a:p>
          <a:p>
            <a:pPr marL="685800" indent="-685800">
              <a:buFont typeface="Arial"/>
              <a:buChar char="•"/>
            </a:pPr>
            <a:endParaRPr lang="en-US" sz="5400" b="1" dirty="0" smtClean="0">
              <a:solidFill>
                <a:srgbClr val="464648"/>
              </a:solidFill>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15169498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3785623"/>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Be Yourself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97624688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Be yourself</a:t>
            </a:r>
          </a:p>
        </p:txBody>
      </p:sp>
      <p:sp>
        <p:nvSpPr>
          <p:cNvPr id="38" name="TextBox 37"/>
          <p:cNvSpPr txBox="1"/>
          <p:nvPr/>
        </p:nvSpPr>
        <p:spPr>
          <a:xfrm>
            <a:off x="2133601" y="2131594"/>
            <a:ext cx="11328400" cy="258529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Speak the way you naturally do</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423717935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Tips to build confidence</a:t>
            </a:r>
          </a:p>
        </p:txBody>
      </p:sp>
      <p:sp>
        <p:nvSpPr>
          <p:cNvPr id="38" name="TextBox 37"/>
          <p:cNvSpPr txBox="1"/>
          <p:nvPr/>
        </p:nvSpPr>
        <p:spPr>
          <a:xfrm>
            <a:off x="2133601" y="2131594"/>
            <a:ext cx="11328400" cy="757127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Tell people what you need</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Speak to people, not at them</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Nothing beats a personal story</a:t>
            </a: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45342913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878799" cy="6278613"/>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Stella Young TED talk</a:t>
            </a:r>
          </a:p>
          <a:p>
            <a:endParaRPr lang="en-US" sz="8000" b="1" dirty="0">
              <a:solidFill>
                <a:schemeClr val="accent3"/>
              </a:solidFill>
              <a:latin typeface="Source Sans Pro"/>
              <a:cs typeface="Source Sans Pro"/>
            </a:endParaRPr>
          </a:p>
          <a:p>
            <a:endParaRPr lang="en-US" sz="8000" b="1" dirty="0" smtClean="0">
              <a:solidFill>
                <a:schemeClr val="accent3"/>
              </a:solidFill>
              <a:latin typeface="Source Sans Pro"/>
              <a:cs typeface="Source Sans Pro"/>
            </a:endParaRPr>
          </a:p>
          <a:p>
            <a:r>
              <a:rPr lang="en-US" sz="5400" b="1" dirty="0">
                <a:latin typeface="Source Sans Pro"/>
                <a:cs typeface="Source Sans Pro"/>
              </a:rPr>
              <a:t>https://</a:t>
            </a:r>
            <a:r>
              <a:rPr lang="en-US" sz="5400" b="1" dirty="0" err="1">
                <a:latin typeface="Source Sans Pro"/>
                <a:cs typeface="Source Sans Pro"/>
              </a:rPr>
              <a:t>www.ted.com</a:t>
            </a:r>
            <a:r>
              <a:rPr lang="en-US" sz="5400" b="1" dirty="0">
                <a:latin typeface="Source Sans Pro"/>
                <a:cs typeface="Source Sans Pro"/>
              </a:rPr>
              <a:t>/talks/stella_young_i_m_not_your_inspiration_thank_you_very_much?language=en</a:t>
            </a:r>
            <a:endParaRPr lang="en-US" sz="5400" b="1" dirty="0" smtClean="0">
              <a:latin typeface="Source Sans Pro"/>
              <a:cs typeface="Source Sans Pro"/>
            </a:endParaRPr>
          </a:p>
        </p:txBody>
      </p:sp>
      <p:sp>
        <p:nvSpPr>
          <p:cNvPr id="38" name="TextBox 37"/>
          <p:cNvSpPr txBox="1"/>
          <p:nvPr/>
        </p:nvSpPr>
        <p:spPr>
          <a:xfrm>
            <a:off x="2133601" y="2131594"/>
            <a:ext cx="11328400" cy="1754298"/>
          </a:xfrm>
          <a:prstGeom prst="rect">
            <a:avLst/>
          </a:prstGeom>
          <a:noFill/>
        </p:spPr>
        <p:txBody>
          <a:bodyPr wrap="square" lIns="91411" tIns="45706" rIns="91411" bIns="45706" rtlCol="0">
            <a:spAutoFit/>
          </a:bodyPr>
          <a:lstStyle/>
          <a:p>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spTree>
    <p:extLst>
      <p:ext uri="{BB962C8B-B14F-4D97-AF65-F5344CB8AC3E}">
        <p14:creationId xmlns:p14="http://schemas.microsoft.com/office/powerpoint/2010/main" val="416668907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Be Yourself</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507828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AU" sz="5400" b="1" dirty="0">
                <a:latin typeface="Source Sans Pro"/>
                <a:cs typeface="Source Sans Pro"/>
              </a:rPr>
              <a:t>Let’s tell each other one thing that you really feel strongly about or something that makes you feel happy, or cross, and why. </a:t>
            </a:r>
            <a:endParaRPr lang="en-US" sz="5400" b="1" dirty="0" smtClean="0">
              <a:solidFill>
                <a:srgbClr val="464648"/>
              </a:solidFill>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10154665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3785623"/>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Be Prepared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6153175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pic>
        <p:nvPicPr>
          <p:cNvPr id="4" name="Picture 3" descr="Identification c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1119" y="477595"/>
            <a:ext cx="7016624" cy="6924300"/>
          </a:xfrm>
          <a:prstGeom prst="rect">
            <a:avLst/>
          </a:prstGeom>
        </p:spPr>
      </p:pic>
      <p:sp>
        <p:nvSpPr>
          <p:cNvPr id="9" name="TextBox 8"/>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Introductions</a:t>
            </a:r>
            <a:endParaRPr lang="en-US" sz="8000" b="1" dirty="0">
              <a:solidFill>
                <a:schemeClr val="accent3"/>
              </a:solidFill>
              <a:latin typeface="Source Sans Pro"/>
              <a:cs typeface="Source Sans Pro"/>
            </a:endParaRPr>
          </a:p>
        </p:txBody>
      </p:sp>
      <p:sp>
        <p:nvSpPr>
          <p:cNvPr id="10" name="TextBox 9"/>
          <p:cNvSpPr txBox="1"/>
          <p:nvPr/>
        </p:nvSpPr>
        <p:spPr>
          <a:xfrm>
            <a:off x="2133601" y="2131594"/>
            <a:ext cx="11328400"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Acknowledgement of Country</a:t>
            </a:r>
          </a:p>
          <a:p>
            <a:pPr marL="685800" indent="-685800">
              <a:buFont typeface="Arial"/>
              <a:buChar char="•"/>
            </a:pPr>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The AFDO Disability Loop project</a:t>
            </a:r>
          </a:p>
          <a:p>
            <a:pPr marL="685800" indent="-685800">
              <a:buFont typeface="Arial"/>
              <a:buChar char="•"/>
            </a:pPr>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Roll call</a:t>
            </a:r>
          </a:p>
          <a:p>
            <a:pPr marL="685800" indent="-685800">
              <a:buFont typeface="Arial"/>
              <a:buChar char="•"/>
            </a:pPr>
            <a:endParaRPr lang="en-US" sz="5400" b="1" dirty="0" smtClean="0">
              <a:solidFill>
                <a:srgbClr val="464648"/>
              </a:solidFill>
              <a:latin typeface="Source Sans Pro"/>
              <a:cs typeface="Source Sans Pro"/>
            </a:endParaRPr>
          </a:p>
        </p:txBody>
      </p:sp>
      <p:pic>
        <p:nvPicPr>
          <p:cNvPr id="11" name="Picture 10" descr="champions_ppt_footer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32465646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Be Prepared</a:t>
            </a:r>
          </a:p>
        </p:txBody>
      </p:sp>
      <p:sp>
        <p:nvSpPr>
          <p:cNvPr id="38" name="TextBox 37"/>
          <p:cNvSpPr txBox="1"/>
          <p:nvPr/>
        </p:nvSpPr>
        <p:spPr>
          <a:xfrm>
            <a:off x="2133600" y="2131594"/>
            <a:ext cx="16052799" cy="923326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Know your subject</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Know what you are going to say</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Know when you are going to say it</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Know what you audience want to know about</a:t>
            </a: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89204911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3785623"/>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P</a:t>
            </a:r>
            <a:r>
              <a:rPr lang="en-US" sz="8000" b="1" dirty="0" smtClean="0">
                <a:solidFill>
                  <a:srgbClr val="0C5C66"/>
                </a:solidFill>
                <a:latin typeface="Source Sans Pro"/>
                <a:cs typeface="Source Sans Pro"/>
              </a:rPr>
              <a:t>ractice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64800758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Be Prepared</a:t>
            </a:r>
          </a:p>
        </p:txBody>
      </p:sp>
      <p:sp>
        <p:nvSpPr>
          <p:cNvPr id="38" name="TextBox 37"/>
          <p:cNvSpPr txBox="1"/>
          <p:nvPr/>
        </p:nvSpPr>
        <p:spPr>
          <a:xfrm>
            <a:off x="2133600" y="2131594"/>
            <a:ext cx="16052799" cy="923326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Practice </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Practice hard words</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Prepare technology and props</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Know where you are going</a:t>
            </a: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23151111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Be Prepared</a:t>
            </a:r>
          </a:p>
        </p:txBody>
      </p:sp>
      <p:sp>
        <p:nvSpPr>
          <p:cNvPr id="38" name="TextBox 37"/>
          <p:cNvSpPr txBox="1"/>
          <p:nvPr/>
        </p:nvSpPr>
        <p:spPr>
          <a:xfrm>
            <a:off x="2133600" y="2131594"/>
            <a:ext cx="16052799" cy="840227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Arrive early</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Know your contact person</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Prepare your space</a:t>
            </a: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54252084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3785623"/>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Ready to 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39129780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Ready to go</a:t>
            </a:r>
          </a:p>
        </p:txBody>
      </p:sp>
      <p:sp>
        <p:nvSpPr>
          <p:cNvPr id="38" name="TextBox 37"/>
          <p:cNvSpPr txBox="1"/>
          <p:nvPr/>
        </p:nvSpPr>
        <p:spPr>
          <a:xfrm>
            <a:off x="2133600" y="2131594"/>
            <a:ext cx="19634200" cy="424728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Act confident</a:t>
            </a:r>
          </a:p>
          <a:p>
            <a:endParaRPr lang="en-US" sz="5400" b="1" dirty="0" smtClean="0">
              <a:latin typeface="Source Sans Pro"/>
              <a:cs typeface="Source Sans Pro"/>
            </a:endParaRPr>
          </a:p>
          <a:p>
            <a:pPr marL="685800" indent="-685800">
              <a:buFont typeface="Arial"/>
              <a:buChar char="•"/>
            </a:pPr>
            <a:r>
              <a:rPr lang="en-AU" sz="5400" b="1" u="sng" dirty="0" smtClean="0">
                <a:latin typeface="Source Sans Pro"/>
                <a:cs typeface="Source Sans Pro"/>
                <a:hlinkClick r:id="rId2"/>
              </a:rPr>
              <a:t>https://youtu.be/qGaOlfmX8rQ?list=RDqGaOlfmX8rQ</a:t>
            </a:r>
            <a:endParaRPr lang="en-AU" sz="5400" b="1" u="sng" dirty="0" smtClean="0">
              <a:latin typeface="Source Sans Pro"/>
              <a:cs typeface="Source Sans Pro"/>
            </a:endParaRPr>
          </a:p>
        </p:txBody>
      </p:sp>
      <p:pic>
        <p:nvPicPr>
          <p:cNvPr id="9" name="Picture 8" descr="champions_ppt_footer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51548509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Ready to go!</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r>
              <a:rPr lang="en-US" sz="5400" b="1" dirty="0">
                <a:latin typeface="Source Sans Pro"/>
                <a:cs typeface="Source Sans Pro"/>
              </a:rPr>
              <a:t>T</a:t>
            </a:r>
            <a:r>
              <a:rPr lang="en-US" sz="5400" b="1" dirty="0" smtClean="0">
                <a:latin typeface="Source Sans Pro"/>
                <a:cs typeface="Source Sans Pro"/>
              </a:rPr>
              <a:t>hink </a:t>
            </a:r>
            <a:r>
              <a:rPr lang="en-US" sz="5400" b="1" dirty="0">
                <a:latin typeface="Source Sans Pro"/>
                <a:cs typeface="Source Sans Pro"/>
              </a:rPr>
              <a:t>about the songs that will make you feel good about doing a talk. It doesn’t have </a:t>
            </a:r>
            <a:r>
              <a:rPr lang="en-US" sz="5400" b="1" dirty="0" smtClean="0">
                <a:latin typeface="Source Sans Pro"/>
                <a:cs typeface="Source Sans Pro"/>
              </a:rPr>
              <a:t>to any any type of song. It </a:t>
            </a:r>
            <a:r>
              <a:rPr lang="en-US" sz="5400" b="1" dirty="0">
                <a:latin typeface="Source Sans Pro"/>
                <a:cs typeface="Source Sans Pro"/>
              </a:rPr>
              <a:t>really has to be about feeling strong and happy with yourself.</a:t>
            </a:r>
            <a:endParaRPr lang="en-AU" sz="5400" b="1" dirty="0">
              <a:latin typeface="Source Sans Pro"/>
              <a:cs typeface="Source Sans Pro"/>
            </a:endParaRPr>
          </a:p>
          <a:p>
            <a:pPr marL="685800" indent="-685800">
              <a:buFont typeface="Arial"/>
              <a:buChar char="•"/>
            </a:pPr>
            <a:endParaRPr lang="en-US" sz="5400" b="1" dirty="0" smtClean="0">
              <a:solidFill>
                <a:srgbClr val="464648"/>
              </a:solidFill>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88473465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Ready to go</a:t>
            </a:r>
          </a:p>
        </p:txBody>
      </p:sp>
      <p:sp>
        <p:nvSpPr>
          <p:cNvPr id="38" name="TextBox 37"/>
          <p:cNvSpPr txBox="1"/>
          <p:nvPr/>
        </p:nvSpPr>
        <p:spPr>
          <a:xfrm>
            <a:off x="2133600" y="2131594"/>
            <a:ext cx="19634200" cy="12557253"/>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Introduce yourself</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Breathe</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Remember people want to be there</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Focus on the audience</a:t>
            </a:r>
          </a:p>
          <a:p>
            <a:pPr marL="685800" indent="-685800">
              <a:buFont typeface="Arial"/>
              <a:buChar char="•"/>
            </a:pPr>
            <a:endParaRPr lang="en-AU" sz="5400" u="sng" dirty="0" smtClean="0"/>
          </a:p>
          <a:p>
            <a:pPr marL="685800" indent="-685800">
              <a:buFont typeface="Arial"/>
              <a:buChar char="•"/>
            </a:pP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4389178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3785623"/>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Time Management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325760062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Time Management</a:t>
            </a:r>
          </a:p>
        </p:txBody>
      </p:sp>
      <p:sp>
        <p:nvSpPr>
          <p:cNvPr id="38" name="TextBox 37"/>
          <p:cNvSpPr txBox="1"/>
          <p:nvPr/>
        </p:nvSpPr>
        <p:spPr>
          <a:xfrm>
            <a:off x="2133600" y="2131594"/>
            <a:ext cx="19634200" cy="12557253"/>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How long should I speak?</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Finding time balance</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How do I know how long my speech will take?</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Breaks</a:t>
            </a:r>
          </a:p>
          <a:p>
            <a:pPr marL="685800" indent="-685800">
              <a:buFont typeface="Arial"/>
              <a:buChar char="•"/>
            </a:pPr>
            <a:endParaRPr lang="en-AU" sz="5400" u="sng" dirty="0" smtClean="0"/>
          </a:p>
          <a:p>
            <a:pPr marL="685800" indent="-685800">
              <a:buFont typeface="Arial"/>
              <a:buChar char="•"/>
            </a:pP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71928629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a:solidFill>
                  <a:schemeClr val="accent3"/>
                </a:solidFill>
                <a:latin typeface="Source Sans Pro"/>
                <a:cs typeface="Source Sans Pro"/>
              </a:rPr>
              <a:t>Workshop </a:t>
            </a:r>
            <a:r>
              <a:rPr lang="en-US" sz="8000" b="1" dirty="0" smtClean="0">
                <a:solidFill>
                  <a:schemeClr val="accent3"/>
                </a:solidFill>
                <a:latin typeface="Source Sans Pro"/>
                <a:cs typeface="Source Sans Pro"/>
              </a:rPr>
              <a:t>content</a:t>
            </a:r>
            <a:endParaRPr lang="en-US" sz="8000" b="1" dirty="0">
              <a:solidFill>
                <a:schemeClr val="accent3"/>
              </a:solidFill>
              <a:latin typeface="Source Sans Pro"/>
              <a:cs typeface="Source Sans Pro"/>
            </a:endParaRPr>
          </a:p>
        </p:txBody>
      </p:sp>
      <p:sp>
        <p:nvSpPr>
          <p:cNvPr id="38" name="TextBox 37"/>
          <p:cNvSpPr txBox="1"/>
          <p:nvPr/>
        </p:nvSpPr>
        <p:spPr>
          <a:xfrm>
            <a:off x="2133601" y="2131594"/>
            <a:ext cx="11328400" cy="3416292"/>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Complete media consent form</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3" name="Picture 2" descr="AFDO media release for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9156" y="12700"/>
            <a:ext cx="7556500" cy="10693400"/>
          </a:xfrm>
          <a:prstGeom prst="rect">
            <a:avLst/>
          </a:prstGeom>
          <a:ln>
            <a:solidFill>
              <a:schemeClr val="tx1"/>
            </a:solidFill>
          </a:ln>
        </p:spPr>
      </p:pic>
    </p:spTree>
    <p:extLst>
      <p:ext uri="{BB962C8B-B14F-4D97-AF65-F5344CB8AC3E}">
        <p14:creationId xmlns:p14="http://schemas.microsoft.com/office/powerpoint/2010/main" val="266810111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Time for questions</a:t>
            </a:r>
          </a:p>
        </p:txBody>
      </p:sp>
      <p:sp>
        <p:nvSpPr>
          <p:cNvPr id="38" name="TextBox 37"/>
          <p:cNvSpPr txBox="1"/>
          <p:nvPr/>
        </p:nvSpPr>
        <p:spPr>
          <a:xfrm>
            <a:off x="2133600" y="2131594"/>
            <a:ext cx="19634200" cy="10064264"/>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You set the rules</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Question time tips</a:t>
            </a:r>
          </a:p>
          <a:p>
            <a:pPr marL="685800" indent="-685800">
              <a:buFont typeface="Arial"/>
              <a:buChar char="•"/>
            </a:pPr>
            <a:endParaRPr lang="en-US" sz="5400" b="1" dirty="0">
              <a:latin typeface="Source Sans Pro"/>
              <a:cs typeface="Source Sans Pro"/>
            </a:endParaRPr>
          </a:p>
          <a:p>
            <a:endParaRPr lang="en-AU" sz="5400" u="sng" dirty="0" smtClean="0"/>
          </a:p>
          <a:p>
            <a:pPr marL="685800" indent="-685800">
              <a:buFont typeface="Arial"/>
              <a:buChar char="•"/>
            </a:pP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63780652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5016730"/>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When things don’t go</a:t>
            </a:r>
          </a:p>
          <a:p>
            <a:r>
              <a:rPr lang="en-US" sz="8000" b="1" dirty="0" smtClean="0">
                <a:solidFill>
                  <a:srgbClr val="0C5C66"/>
                </a:solidFill>
                <a:latin typeface="Source Sans Pro"/>
                <a:cs typeface="Source Sans Pro"/>
              </a:rPr>
              <a:t> to plan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32000378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Being confident</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p>
          <a:p>
            <a:endParaRPr lang="en-AU" sz="5400" b="1" cap="all" dirty="0"/>
          </a:p>
          <a:p>
            <a:r>
              <a:rPr lang="en-US" sz="5400" b="1" dirty="0">
                <a:latin typeface="Source Sans Pro"/>
                <a:cs typeface="Source Sans Pro"/>
              </a:rPr>
              <a:t>In small groups, think about this session, and write down the most important things you have learned about being a confident speaker, and the tips you would use to help you look and feel more confident. Think about why they make you feel confident.</a:t>
            </a:r>
            <a:endParaRPr lang="en-AU" sz="5400" b="1" dirty="0">
              <a:latin typeface="Source Sans Pro"/>
              <a:cs typeface="Source Sans Pro"/>
            </a:endParaRPr>
          </a:p>
          <a:p>
            <a:endParaRPr lang="en-US" sz="5400" b="1" dirty="0" smtClean="0">
              <a:solidFill>
                <a:srgbClr val="464648"/>
              </a:solidFill>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75213209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pic>
        <p:nvPicPr>
          <p:cNvPr id="3" name="Picture 2" descr="A person bungee jumping off a bridge, with people wat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017" y="1927890"/>
            <a:ext cx="17513175" cy="7565690"/>
          </a:xfrm>
          <a:prstGeom prst="rect">
            <a:avLst/>
          </a:prstGeom>
        </p:spPr>
      </p:pic>
    </p:spTree>
    <p:extLst>
      <p:ext uri="{BB962C8B-B14F-4D97-AF65-F5344CB8AC3E}">
        <p14:creationId xmlns:p14="http://schemas.microsoft.com/office/powerpoint/2010/main" val="141667737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SESSION </a:t>
            </a:r>
            <a:r>
              <a:rPr lang="en-US" sz="8000" b="1" dirty="0" smtClean="0">
                <a:solidFill>
                  <a:srgbClr val="0C5C66"/>
                </a:solidFill>
                <a:latin typeface="Source Sans Pro"/>
                <a:cs typeface="Source Sans Pro"/>
              </a:rPr>
              <a:t>5</a:t>
            </a:r>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Preparing a 2 min speech</a:t>
            </a:r>
            <a:endParaRPr lang="en-US" sz="8000" b="1" dirty="0">
              <a:solidFill>
                <a:srgbClr val="0C5C66"/>
              </a:solidFill>
              <a:latin typeface="Source Sans Pro"/>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4452720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99389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How long is a 2 minute speech?</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175429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latin typeface="Source Sans Pro"/>
                <a:cs typeface="Source Sans Pro"/>
              </a:rPr>
              <a:t>100 words per minute x 2 minutes = 200 words</a:t>
            </a:r>
            <a:endParaRPr lang="en-AU" sz="5400" dirty="0">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51136038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Tricia’s 2 minute speech</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258529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a:latin typeface="Source Sans Pro"/>
                <a:cs typeface="Source Sans Pro"/>
              </a:rPr>
              <a:t>My name is Tricia. I want to talk about why I am so passionate about going on a cruise. 										19 </a:t>
            </a:r>
            <a:r>
              <a:rPr lang="en-US" sz="5400" b="1" dirty="0" smtClean="0">
                <a:latin typeface="Source Sans Pro"/>
                <a:cs typeface="Source Sans Pro"/>
              </a:rPr>
              <a:t>words</a:t>
            </a:r>
            <a:endParaRPr lang="en-AU" sz="5400" dirty="0">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69435325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1" name="TextBox 10"/>
          <p:cNvSpPr txBox="1"/>
          <p:nvPr/>
        </p:nvSpPr>
        <p:spPr>
          <a:xfrm>
            <a:off x="2133600" y="810794"/>
            <a:ext cx="21310599" cy="10433596"/>
          </a:xfrm>
          <a:prstGeom prst="rect">
            <a:avLst/>
          </a:prstGeom>
          <a:noFill/>
        </p:spPr>
        <p:txBody>
          <a:bodyPr wrap="square" lIns="91411" tIns="45706" rIns="91411" bIns="45706" rtlCol="0">
            <a:spAutoFit/>
          </a:bodyPr>
          <a:lstStyle/>
          <a:p>
            <a:r>
              <a:rPr lang="en-US" b="1" dirty="0" smtClean="0">
                <a:latin typeface="Source Sans Pro"/>
                <a:cs typeface="Source Sans Pro"/>
              </a:rPr>
              <a:t>I </a:t>
            </a:r>
            <a:r>
              <a:rPr lang="en-US" b="1" dirty="0">
                <a:latin typeface="Source Sans Pro"/>
                <a:cs typeface="Source Sans Pro"/>
              </a:rPr>
              <a:t>love that I can get on a ship and unpack my bags once.  </a:t>
            </a:r>
            <a:endParaRPr lang="en-AU" dirty="0">
              <a:latin typeface="Source Sans Pro"/>
              <a:cs typeface="Source Sans Pro"/>
            </a:endParaRPr>
          </a:p>
          <a:p>
            <a:r>
              <a:rPr lang="en-US" b="1" dirty="0">
                <a:latin typeface="Source Sans Pro"/>
                <a:cs typeface="Source Sans Pro"/>
              </a:rPr>
              <a:t>I can get an accessible cabin which has hand rails and a shower stool, and the accessible cabins seem to be bigger than the other cabins.</a:t>
            </a:r>
            <a:endParaRPr lang="en-AU" dirty="0">
              <a:latin typeface="Source Sans Pro"/>
              <a:cs typeface="Source Sans Pro"/>
            </a:endParaRPr>
          </a:p>
          <a:p>
            <a:r>
              <a:rPr lang="en-US" b="1" dirty="0">
                <a:latin typeface="Source Sans Pro"/>
                <a:cs typeface="Source Sans Pro"/>
              </a:rPr>
              <a:t>I like that I can travel and see different places without all the drama of getting on and off in a place I don’t know, having to find accommodation and transport, and worrying about whether my luggage has arrived with me.</a:t>
            </a:r>
            <a:endParaRPr lang="en-AU" dirty="0">
              <a:latin typeface="Source Sans Pro"/>
              <a:cs typeface="Source Sans Pro"/>
            </a:endParaRPr>
          </a:p>
          <a:p>
            <a:r>
              <a:rPr lang="en-US" b="1" dirty="0">
                <a:latin typeface="Source Sans Pro"/>
                <a:cs typeface="Source Sans Pro"/>
              </a:rPr>
              <a:t>There are many things to do on board ships, such as relaxing by the pool or going to a show or meeting new people.  </a:t>
            </a:r>
            <a:endParaRPr lang="en-AU" dirty="0">
              <a:latin typeface="Source Sans Pro"/>
              <a:cs typeface="Source Sans Pro"/>
            </a:endParaRPr>
          </a:p>
          <a:p>
            <a:r>
              <a:rPr lang="en-US" b="1" dirty="0">
                <a:latin typeface="Source Sans Pro"/>
                <a:cs typeface="Source Sans Pro"/>
              </a:rPr>
              <a:t>There are many options for dining and all the meals are provided, unless you want to go to one of the featured specialty restaurants.</a:t>
            </a:r>
            <a:endParaRPr lang="en-AU" dirty="0">
              <a:latin typeface="Source Sans Pro"/>
              <a:cs typeface="Source Sans Pro"/>
            </a:endParaRPr>
          </a:p>
          <a:p>
            <a:r>
              <a:rPr lang="en-US" b="1" dirty="0">
                <a:latin typeface="Source Sans Pro"/>
                <a:cs typeface="Source Sans Pro"/>
              </a:rPr>
              <a:t>If you want to exercise, you can swim in the pool, or go for a walk around the exercise deck, or go to the gym.</a:t>
            </a:r>
            <a:endParaRPr lang="en-AU" dirty="0">
              <a:latin typeface="Source Sans Pro"/>
              <a:cs typeface="Source Sans Pro"/>
            </a:endParaRPr>
          </a:p>
          <a:p>
            <a:r>
              <a:rPr lang="en-US" b="1" dirty="0">
                <a:latin typeface="Source Sans Pro"/>
                <a:cs typeface="Source Sans Pro"/>
              </a:rPr>
              <a:t>There are many shore excursions available and you can visit a number of different places.										169 </a:t>
            </a:r>
            <a:r>
              <a:rPr lang="en-US" b="1" dirty="0" smtClean="0">
                <a:latin typeface="Source Sans Pro"/>
                <a:cs typeface="Source Sans Pro"/>
              </a:rPr>
              <a:t>words</a:t>
            </a:r>
            <a:endParaRPr lang="en-AU" dirty="0">
              <a:latin typeface="Source Sans Pro"/>
              <a:cs typeface="Source Sans Pro"/>
            </a:endParaRPr>
          </a:p>
        </p:txBody>
      </p:sp>
    </p:spTree>
    <p:extLst>
      <p:ext uri="{BB962C8B-B14F-4D97-AF65-F5344CB8AC3E}">
        <p14:creationId xmlns:p14="http://schemas.microsoft.com/office/powerpoint/2010/main" val="300867300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Tricia’s 2 minute speech</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424728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a:latin typeface="Source Sans Pro"/>
                <a:cs typeface="Source Sans Pro"/>
              </a:rPr>
              <a:t>I like cruises because I can drink because I won’t be driving.			12 words</a:t>
            </a:r>
            <a:endParaRPr lang="en-AU" sz="5400" dirty="0">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TOTAL</a:t>
            </a:r>
            <a:r>
              <a:rPr lang="en-US" sz="5400" b="1" dirty="0">
                <a:latin typeface="Source Sans Pro"/>
                <a:cs typeface="Source Sans Pro"/>
              </a:rPr>
              <a:t>											200 words</a:t>
            </a:r>
            <a:endParaRPr lang="en-AU" sz="5400" dirty="0">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65540114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Your 2 minute speech</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 1 – THE INTRODUCTION</a:t>
            </a:r>
            <a:endParaRPr lang="en-US" sz="5400" b="1" dirty="0">
              <a:solidFill>
                <a:srgbClr val="97A225"/>
              </a:solidFill>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Let’s write </a:t>
            </a:r>
            <a:r>
              <a:rPr lang="en-US" sz="5400" b="1" dirty="0">
                <a:latin typeface="Source Sans Pro"/>
                <a:cs typeface="Source Sans Pro"/>
              </a:rPr>
              <a:t>around 20 words </a:t>
            </a:r>
            <a:r>
              <a:rPr lang="en-US" sz="5400" b="1" dirty="0" smtClean="0">
                <a:latin typeface="Source Sans Pro"/>
                <a:cs typeface="Source Sans Pro"/>
              </a:rPr>
              <a:t>for </a:t>
            </a:r>
            <a:r>
              <a:rPr lang="en-US" sz="5400" b="1" dirty="0">
                <a:latin typeface="Source Sans Pro"/>
                <a:cs typeface="Source Sans Pro"/>
              </a:rPr>
              <a:t>the introduction.</a:t>
            </a:r>
            <a:endParaRPr lang="en-AU" sz="5400" b="1" dirty="0">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Here </a:t>
            </a:r>
            <a:r>
              <a:rPr lang="en-US" sz="5400" b="1" dirty="0">
                <a:latin typeface="Source Sans Pro"/>
                <a:cs typeface="Source Sans Pro"/>
              </a:rPr>
              <a:t>is a tip to start.</a:t>
            </a:r>
            <a:endParaRPr lang="en-AU" sz="5400" b="1" dirty="0">
              <a:latin typeface="Source Sans Pro"/>
              <a:cs typeface="Source Sans Pro"/>
            </a:endParaRPr>
          </a:p>
          <a:p>
            <a:r>
              <a:rPr lang="en-US" sz="5400" b="1" dirty="0">
                <a:latin typeface="Source Sans Pro"/>
                <a:cs typeface="Source Sans Pro"/>
              </a:rPr>
              <a:t>My name is…. I want to tell you </a:t>
            </a:r>
            <a:r>
              <a:rPr lang="en-US" sz="5400" b="1" dirty="0" smtClean="0">
                <a:latin typeface="Source Sans Pro"/>
                <a:cs typeface="Source Sans Pro"/>
              </a:rPr>
              <a:t>about</a:t>
            </a:r>
            <a:r>
              <a:rPr lang="is-IS" sz="5400" b="1" dirty="0" smtClean="0">
                <a:latin typeface="Source Sans Pro"/>
                <a:cs typeface="Source Sans Pro"/>
              </a:rPr>
              <a:t>…....</a:t>
            </a:r>
            <a:endParaRPr lang="en-AU" sz="5400" b="1" dirty="0">
              <a:latin typeface="Source Sans Pro"/>
              <a:cs typeface="Source Sans Pro"/>
            </a:endParaRPr>
          </a:p>
          <a:p>
            <a:endParaRPr lang="en-AU" sz="5400" b="1" dirty="0"/>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91826129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9" name="TextBox 8"/>
          <p:cNvSpPr txBox="1"/>
          <p:nvPr/>
        </p:nvSpPr>
        <p:spPr>
          <a:xfrm>
            <a:off x="2133601" y="808154"/>
            <a:ext cx="11785599" cy="2554517"/>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Australian Federation of Disability Organisations</a:t>
            </a:r>
            <a:endParaRPr lang="en-US" sz="8000" b="1" dirty="0">
              <a:solidFill>
                <a:schemeClr val="accent3"/>
              </a:solidFill>
              <a:latin typeface="Source Sans Pro"/>
              <a:cs typeface="Source Sans Pro"/>
            </a:endParaRPr>
          </a:p>
        </p:txBody>
      </p:sp>
      <p:sp>
        <p:nvSpPr>
          <p:cNvPr id="10" name="TextBox 9"/>
          <p:cNvSpPr txBox="1"/>
          <p:nvPr/>
        </p:nvSpPr>
        <p:spPr>
          <a:xfrm>
            <a:off x="2133601" y="2131594"/>
            <a:ext cx="11328400" cy="8402271"/>
          </a:xfrm>
          <a:prstGeom prst="rect">
            <a:avLst/>
          </a:prstGeom>
          <a:noFill/>
        </p:spPr>
        <p:txBody>
          <a:bodyPr wrap="square" lIns="91411" tIns="45706" rIns="91411" bIns="45706" rtlCol="0">
            <a:spAutoFit/>
          </a:bodyPr>
          <a:lstStyle/>
          <a:p>
            <a:endParaRPr lang="en-US" sz="5400" b="1" dirty="0" smtClean="0">
              <a:latin typeface="Source Sans Pro"/>
              <a:cs typeface="Source Sans Pro"/>
            </a:endParaRPr>
          </a:p>
          <a:p>
            <a:endParaRPr lang="en-US" sz="5400" b="1" dirty="0">
              <a:latin typeface="Source Sans Pro"/>
              <a:cs typeface="Source Sans Pro"/>
            </a:endParaRPr>
          </a:p>
          <a:p>
            <a:r>
              <a:rPr lang="en-US" sz="5400" b="1" dirty="0" smtClean="0">
                <a:latin typeface="Source Sans Pro"/>
                <a:cs typeface="Source Sans Pro"/>
              </a:rPr>
              <a:t>AFDO </a:t>
            </a:r>
            <a:r>
              <a:rPr lang="en-US" sz="5400" b="1" dirty="0">
                <a:latin typeface="Source Sans Pro"/>
                <a:cs typeface="Source Sans Pro"/>
              </a:rPr>
              <a:t>is a peak body.</a:t>
            </a:r>
          </a:p>
          <a:p>
            <a:endParaRPr lang="en-US" sz="5400" b="1" dirty="0" smtClean="0">
              <a:latin typeface="Source Sans Pro"/>
              <a:cs typeface="Source Sans Pro"/>
            </a:endParaRPr>
          </a:p>
          <a:p>
            <a:r>
              <a:rPr lang="en-US" sz="5400" b="1" dirty="0" smtClean="0">
                <a:latin typeface="Source Sans Pro"/>
                <a:cs typeface="Source Sans Pro"/>
              </a:rPr>
              <a:t>Members are run and operated by people with a disability and their families. </a:t>
            </a:r>
          </a:p>
          <a:p>
            <a:endParaRPr lang="en-US" sz="5400" b="1" dirty="0" smtClean="0">
              <a:latin typeface="Source Sans Pro"/>
              <a:cs typeface="Source Sans Pro"/>
            </a:endParaRPr>
          </a:p>
          <a:p>
            <a:r>
              <a:rPr lang="en-US" sz="5400" b="1" dirty="0" smtClean="0">
                <a:latin typeface="Source Sans Pro"/>
                <a:cs typeface="Source Sans Pro"/>
              </a:rPr>
              <a:t>AFDO represents the interests of people with a disability.</a:t>
            </a:r>
          </a:p>
        </p:txBody>
      </p:sp>
      <p:pic>
        <p:nvPicPr>
          <p:cNvPr id="11" name="Picture 10"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7" name="Picture 6" descr="www.afdo.org.au and a cursor. AFDO. Australian Federation of Disability Organisations. Phone 1800 219 9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0" y="-76200"/>
            <a:ext cx="4428439" cy="10746029"/>
          </a:xfrm>
          <a:prstGeom prst="rect">
            <a:avLst/>
          </a:prstGeom>
        </p:spPr>
      </p:pic>
    </p:spTree>
    <p:extLst>
      <p:ext uri="{BB962C8B-B14F-4D97-AF65-F5344CB8AC3E}">
        <p14:creationId xmlns:p14="http://schemas.microsoft.com/office/powerpoint/2010/main" val="49531847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Your 2 minute speech</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 2 – THE INFORMATION</a:t>
            </a:r>
            <a:endParaRPr lang="en-US" sz="5400" b="1" dirty="0">
              <a:solidFill>
                <a:srgbClr val="97A225"/>
              </a:solidFill>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Let’s</a:t>
            </a:r>
            <a:r>
              <a:rPr lang="en-AU" sz="5400" b="1" dirty="0" smtClean="0">
                <a:latin typeface="Source Sans Pro"/>
                <a:cs typeface="Source Sans Pro"/>
              </a:rPr>
              <a:t> think of </a:t>
            </a:r>
            <a:r>
              <a:rPr lang="en-AU" sz="5400" b="1" dirty="0">
                <a:latin typeface="Source Sans Pro"/>
                <a:cs typeface="Source Sans Pro"/>
              </a:rPr>
              <a:t>seven sentences you could write about your subject. </a:t>
            </a:r>
            <a:r>
              <a:rPr lang="en-AU" sz="5400" b="1" dirty="0" smtClean="0">
                <a:latin typeface="Source Sans Pro"/>
                <a:cs typeface="Source Sans Pro"/>
              </a:rPr>
              <a:t>Have </a:t>
            </a:r>
            <a:r>
              <a:rPr lang="en-AU" sz="5400" b="1" dirty="0">
                <a:latin typeface="Source Sans Pro"/>
                <a:cs typeface="Source Sans Pro"/>
              </a:rPr>
              <a:t>around 25 words per sentence. </a:t>
            </a:r>
            <a:endParaRPr lang="en-AU" sz="5400" b="1" dirty="0" smtClean="0">
              <a:latin typeface="Source Sans Pro"/>
              <a:cs typeface="Source Sans Pro"/>
            </a:endParaRPr>
          </a:p>
          <a:p>
            <a:endParaRPr lang="en-US" sz="5400" b="1" dirty="0" smtClean="0">
              <a:latin typeface="Source Sans Pro"/>
              <a:cs typeface="Source Sans Pro"/>
            </a:endParaRPr>
          </a:p>
          <a:p>
            <a:endParaRPr lang="en-AU" sz="5400" b="1" dirty="0"/>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20562453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Your 2 minute speech</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 3 – THE CONCLUSION</a:t>
            </a:r>
            <a:endParaRPr lang="en-US" sz="5400" b="1" dirty="0">
              <a:solidFill>
                <a:srgbClr val="97A225"/>
              </a:solidFill>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Now tell </a:t>
            </a:r>
            <a:r>
              <a:rPr lang="en-US" sz="5400" b="1" dirty="0">
                <a:latin typeface="Source Sans Pro"/>
                <a:cs typeface="Source Sans Pro"/>
              </a:rPr>
              <a:t>everyone what you have just </a:t>
            </a:r>
            <a:r>
              <a:rPr lang="en-US" sz="5400" b="1" dirty="0" smtClean="0">
                <a:latin typeface="Source Sans Pro"/>
                <a:cs typeface="Source Sans Pro"/>
              </a:rPr>
              <a:t>said in one or two sentences. It </a:t>
            </a:r>
            <a:r>
              <a:rPr lang="en-US" sz="5400" b="1" dirty="0">
                <a:latin typeface="Source Sans Pro"/>
                <a:cs typeface="Source Sans Pro"/>
              </a:rPr>
              <a:t>only has to be 10 to 20 words long.  </a:t>
            </a:r>
            <a:endParaRPr lang="en-AU" sz="5400" b="1" dirty="0">
              <a:latin typeface="Source Sans Pro"/>
              <a:cs typeface="Source Sans Pro"/>
            </a:endParaRPr>
          </a:p>
          <a:p>
            <a:endParaRPr lang="en-US" sz="5400" b="1" dirty="0" smtClean="0">
              <a:latin typeface="Source Sans Pro"/>
              <a:cs typeface="Source Sans Pro"/>
            </a:endParaRPr>
          </a:p>
          <a:p>
            <a:endParaRPr lang="en-AU" sz="5400" b="1" dirty="0">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64204442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Your 2 minute speech</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 4 – REFLECTION</a:t>
            </a:r>
            <a:endParaRPr lang="en-US" sz="5400" b="1" dirty="0">
              <a:solidFill>
                <a:srgbClr val="97A225"/>
              </a:solidFill>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How did that feel?</a:t>
            </a:r>
          </a:p>
          <a:p>
            <a:endParaRPr lang="en-US" sz="5400" b="1" dirty="0">
              <a:latin typeface="Source Sans Pro"/>
              <a:cs typeface="Source Sans Pro"/>
            </a:endParaRPr>
          </a:p>
          <a:p>
            <a:r>
              <a:rPr lang="en-US" sz="5400" b="1" dirty="0" smtClean="0">
                <a:latin typeface="Source Sans Pro"/>
                <a:cs typeface="Source Sans Pro"/>
              </a:rPr>
              <a:t>Any questions?  </a:t>
            </a:r>
            <a:endParaRPr lang="en-AU" sz="5400" b="1" dirty="0">
              <a:latin typeface="Source Sans Pro"/>
              <a:cs typeface="Source Sans Pro"/>
            </a:endParaRPr>
          </a:p>
          <a:p>
            <a:endParaRPr lang="en-US" sz="5400" b="1" dirty="0" smtClean="0">
              <a:latin typeface="Source Sans Pro"/>
              <a:cs typeface="Source Sans Pro"/>
            </a:endParaRPr>
          </a:p>
          <a:p>
            <a:endParaRPr lang="en-AU" sz="5400" b="1" dirty="0">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3686026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SESSION 6</a:t>
            </a: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How did I go?</a:t>
            </a:r>
            <a:endParaRPr lang="en-US" sz="8000" b="1" dirty="0">
              <a:solidFill>
                <a:srgbClr val="0C5C66"/>
              </a:solidFill>
              <a:latin typeface="Source Sans Pro"/>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58335120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3170238" y="825552"/>
            <a:ext cx="19517674" cy="1323411"/>
          </a:xfrm>
          <a:prstGeom prst="rect">
            <a:avLst/>
          </a:prstGeom>
          <a:noFill/>
        </p:spPr>
        <p:txBody>
          <a:bodyPr wrap="square" lIns="91411" tIns="45706" rIns="91411" bIns="45706" rtlCol="0">
            <a:spAutoFit/>
          </a:bodyPr>
          <a:lstStyle/>
          <a:p>
            <a:r>
              <a:rPr lang="en-US" sz="8000" b="1" dirty="0" smtClean="0">
                <a:solidFill>
                  <a:srgbClr val="0C5C66"/>
                </a:solidFill>
                <a:latin typeface="Source Sans Pro"/>
                <a:cs typeface="Source Sans Pro"/>
              </a:rPr>
              <a:t>Getting feedback</a:t>
            </a:r>
            <a:endParaRPr lang="en-US" sz="8000" b="1" dirty="0">
              <a:solidFill>
                <a:srgbClr val="0C5C66"/>
              </a:solidFill>
              <a:latin typeface="Source Sans Pro"/>
              <a:cs typeface="Source Sans Pro"/>
            </a:endParaRPr>
          </a:p>
        </p:txBody>
      </p:sp>
      <p:sp>
        <p:nvSpPr>
          <p:cNvPr id="5" name="Rectangle 4"/>
          <p:cNvSpPr/>
          <p:nvPr/>
        </p:nvSpPr>
        <p:spPr>
          <a:xfrm>
            <a:off x="2293044" y="3530724"/>
            <a:ext cx="12581958" cy="1323439"/>
          </a:xfrm>
          <a:prstGeom prst="rect">
            <a:avLst/>
          </a:prstGeom>
        </p:spPr>
        <p:txBody>
          <a:bodyPr wrap="square">
            <a:spAutoFit/>
          </a:bodyPr>
          <a:lstStyle/>
          <a:p>
            <a:pPr marL="742950" lvl="0" indent="-742950">
              <a:buFont typeface="+mj-lt"/>
              <a:buAutoNum type="arabicPeriod"/>
            </a:pPr>
            <a:endParaRPr lang="en-AU" sz="4000" dirty="0" smtClean="0">
              <a:latin typeface="Source Sans Pro"/>
              <a:cs typeface="Source Sans Pro"/>
            </a:endParaRPr>
          </a:p>
          <a:p>
            <a:pPr marL="742950" lvl="0" indent="-742950">
              <a:buFont typeface="+mj-lt"/>
              <a:buAutoNum type="arabicPeriod"/>
            </a:pPr>
            <a:endParaRPr lang="en-AU" sz="4000" dirty="0" smtClean="0">
              <a:latin typeface="Source Sans Pro"/>
              <a:cs typeface="Source Sans Pro"/>
            </a:endParaRPr>
          </a:p>
        </p:txBody>
      </p:sp>
      <p:sp>
        <p:nvSpPr>
          <p:cNvPr id="12" name="Oval 11"/>
          <p:cNvSpPr/>
          <p:nvPr/>
        </p:nvSpPr>
        <p:spPr>
          <a:xfrm>
            <a:off x="1370802" y="7396610"/>
            <a:ext cx="710891" cy="710891"/>
          </a:xfrm>
          <a:prstGeom prst="ellipse">
            <a:avLst/>
          </a:prstGeom>
          <a:solidFill>
            <a:srgbClr val="0C5C66"/>
          </a:solidFill>
          <a:ln w="127000" cmpd="sng">
            <a:solidFill>
              <a:srgbClr val="0C5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1350643" y="3396012"/>
            <a:ext cx="731050" cy="4528788"/>
            <a:chOff x="1350643" y="3396012"/>
            <a:chExt cx="731050" cy="4528788"/>
          </a:xfrm>
          <a:solidFill>
            <a:srgbClr val="0C5C66"/>
          </a:solidFill>
        </p:grpSpPr>
        <p:sp>
          <p:nvSpPr>
            <p:cNvPr id="11" name="Rectangle 10"/>
            <p:cNvSpPr/>
            <p:nvPr/>
          </p:nvSpPr>
          <p:spPr>
            <a:xfrm>
              <a:off x="1625453" y="3530724"/>
              <a:ext cx="181430" cy="4394076"/>
            </a:xfrm>
            <a:prstGeom prst="rect">
              <a:avLst/>
            </a:prstGeom>
            <a:grpFill/>
            <a:ln>
              <a:solidFill>
                <a:srgbClr val="0C5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370802" y="5342259"/>
              <a:ext cx="710891" cy="710891"/>
            </a:xfrm>
            <a:prstGeom prst="ellipse">
              <a:avLst/>
            </a:prstGeom>
            <a:grpFill/>
            <a:ln w="127000">
              <a:solidFill>
                <a:srgbClr val="0C5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350643" y="3396012"/>
              <a:ext cx="710891" cy="710891"/>
            </a:xfrm>
            <a:prstGeom prst="ellipse">
              <a:avLst/>
            </a:prstGeom>
            <a:grpFill/>
            <a:ln>
              <a:solidFill>
                <a:srgbClr val="0C5C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3195637" y="2131594"/>
            <a:ext cx="20551494" cy="8217606"/>
          </a:xfrm>
          <a:prstGeom prst="rect">
            <a:avLst/>
          </a:prstGeom>
          <a:noFill/>
        </p:spPr>
        <p:txBody>
          <a:bodyPr wrap="square" lIns="91411" tIns="45706" rIns="91411" bIns="45706" rtlCol="0">
            <a:spAutoFit/>
          </a:bodyPr>
          <a:lstStyle/>
          <a:p>
            <a:endParaRPr lang="en-US" sz="6600" b="1" dirty="0" smtClean="0">
              <a:solidFill>
                <a:srgbClr val="464648"/>
              </a:solidFill>
              <a:latin typeface="Source Sans Pro"/>
              <a:cs typeface="Source Sans Pro"/>
            </a:endParaRPr>
          </a:p>
          <a:p>
            <a:r>
              <a:rPr lang="en-US" sz="6600" b="1" dirty="0" smtClean="0">
                <a:solidFill>
                  <a:srgbClr val="464648"/>
                </a:solidFill>
                <a:latin typeface="Source Sans Pro"/>
                <a:cs typeface="Source Sans Pro"/>
              </a:rPr>
              <a:t>Individual notes</a:t>
            </a:r>
          </a:p>
          <a:p>
            <a:pPr marL="1143000" indent="-1143000">
              <a:buAutoNum type="arabicPeriod"/>
            </a:pPr>
            <a:endParaRPr lang="en-US" sz="6600" b="1" dirty="0">
              <a:solidFill>
                <a:srgbClr val="464648"/>
              </a:solidFill>
              <a:latin typeface="Source Sans Pro"/>
              <a:cs typeface="Source Sans Pro"/>
            </a:endParaRPr>
          </a:p>
          <a:p>
            <a:r>
              <a:rPr lang="en-US" sz="6600" b="1" dirty="0" smtClean="0">
                <a:solidFill>
                  <a:srgbClr val="464648"/>
                </a:solidFill>
                <a:latin typeface="Source Sans Pro"/>
                <a:cs typeface="Source Sans Pro"/>
              </a:rPr>
              <a:t>Group notes</a:t>
            </a:r>
          </a:p>
          <a:p>
            <a:pPr marL="1143000" indent="-1143000">
              <a:buAutoNum type="arabicPeriod" startAt="2"/>
            </a:pPr>
            <a:endParaRPr lang="en-US" sz="6600" b="1" dirty="0">
              <a:solidFill>
                <a:srgbClr val="464648"/>
              </a:solidFill>
              <a:latin typeface="Source Sans Pro"/>
              <a:cs typeface="Source Sans Pro"/>
            </a:endParaRPr>
          </a:p>
          <a:p>
            <a:r>
              <a:rPr lang="en-US" sz="6600" b="1" dirty="0" smtClean="0">
                <a:solidFill>
                  <a:srgbClr val="464648"/>
                </a:solidFill>
                <a:latin typeface="Source Sans Pro"/>
                <a:cs typeface="Source Sans Pro"/>
              </a:rPr>
              <a:t>Formal evaluation sheets</a:t>
            </a:r>
          </a:p>
          <a:p>
            <a:pPr marL="1371600" indent="-1371600">
              <a:buAutoNum type="arabicPeriod" startAt="3"/>
            </a:pPr>
            <a:endParaRPr lang="en-US" sz="6600" b="1" dirty="0" smtClean="0">
              <a:solidFill>
                <a:srgbClr val="464648"/>
              </a:solidFill>
              <a:latin typeface="Source Sans Pro"/>
              <a:cs typeface="Source Sans Pro"/>
            </a:endParaRPr>
          </a:p>
          <a:p>
            <a:endParaRPr lang="en-US" sz="6600" b="1" dirty="0" smtClean="0">
              <a:solidFill>
                <a:srgbClr val="464648"/>
              </a:solidFill>
              <a:latin typeface="Source Sans Pro"/>
              <a:cs typeface="Source Sans Pro"/>
            </a:endParaRPr>
          </a:p>
        </p:txBody>
      </p:sp>
    </p:spTree>
    <p:extLst>
      <p:ext uri="{BB962C8B-B14F-4D97-AF65-F5344CB8AC3E}">
        <p14:creationId xmlns:p14="http://schemas.microsoft.com/office/powerpoint/2010/main" val="331434551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How did I go?</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590928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endParaRPr lang="en-US" sz="5400" b="1" dirty="0">
              <a:solidFill>
                <a:srgbClr val="97A225"/>
              </a:solidFill>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In small groups, compose a list of questions that could be used to evaluate the training you are doing today.</a:t>
            </a:r>
            <a:endParaRPr lang="en-AU" sz="5400" b="1" dirty="0">
              <a:latin typeface="Source Sans Pro"/>
              <a:cs typeface="Source Sans Pro"/>
            </a:endParaRPr>
          </a:p>
          <a:p>
            <a:endParaRPr lang="en-US" sz="5400" b="1" dirty="0" smtClean="0">
              <a:latin typeface="Source Sans Pro"/>
              <a:cs typeface="Source Sans Pro"/>
            </a:endParaRPr>
          </a:p>
          <a:p>
            <a:endParaRPr lang="en-AU" sz="5400" b="1" dirty="0">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09808303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Handling difficult issues</a:t>
            </a:r>
          </a:p>
        </p:txBody>
      </p:sp>
      <p:sp>
        <p:nvSpPr>
          <p:cNvPr id="38" name="TextBox 37"/>
          <p:cNvSpPr txBox="1"/>
          <p:nvPr/>
        </p:nvSpPr>
        <p:spPr>
          <a:xfrm>
            <a:off x="2133600" y="2131594"/>
            <a:ext cx="19634200" cy="840227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Difficult audience members</a:t>
            </a:r>
          </a:p>
          <a:p>
            <a:pPr marL="685800" indent="-685800">
              <a:buFont typeface="Arial"/>
              <a:buChar char="•"/>
            </a:pPr>
            <a:endParaRPr lang="en-US" sz="5400" b="1" u="sng" dirty="0">
              <a:latin typeface="Source Sans Pro"/>
              <a:cs typeface="Source Sans Pro"/>
            </a:endParaRPr>
          </a:p>
          <a:p>
            <a:pPr marL="685800" indent="-685800">
              <a:buFont typeface="Arial"/>
              <a:buChar char="•"/>
            </a:pPr>
            <a:r>
              <a:rPr lang="en-US" sz="5400" b="1" dirty="0" smtClean="0">
                <a:latin typeface="Source Sans Pro"/>
                <a:cs typeface="Source Sans Pro"/>
              </a:rPr>
              <a:t>Difficult questions</a:t>
            </a:r>
            <a:endParaRPr lang="en-AU" sz="5400" dirty="0" smtClean="0"/>
          </a:p>
          <a:p>
            <a:pPr marL="685800" indent="-685800">
              <a:buFont typeface="Arial"/>
              <a:buChar char="•"/>
            </a:pP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52518137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1353799"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a:solidFill>
                  <a:srgbClr val="0C5C66"/>
                </a:solidFill>
                <a:latin typeface="Source Sans Pro"/>
                <a:cs typeface="Source Sans Pro"/>
              </a:rPr>
              <a:t>SESSION </a:t>
            </a:r>
            <a:r>
              <a:rPr lang="en-US" sz="8000" b="1" dirty="0" smtClean="0">
                <a:solidFill>
                  <a:srgbClr val="0C5C66"/>
                </a:solidFill>
                <a:latin typeface="Source Sans Pro"/>
                <a:cs typeface="Source Sans Pro"/>
              </a:rPr>
              <a:t>7</a:t>
            </a:r>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Promotion and social media</a:t>
            </a:r>
            <a:endParaRPr lang="en-US" sz="8000" b="1" dirty="0">
              <a:solidFill>
                <a:srgbClr val="0C5C66"/>
              </a:solidFill>
              <a:latin typeface="Source Sans Pro"/>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339392501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AFDO Promotion</a:t>
            </a:r>
          </a:p>
        </p:txBody>
      </p:sp>
      <p:sp>
        <p:nvSpPr>
          <p:cNvPr id="38" name="TextBox 37"/>
          <p:cNvSpPr txBox="1"/>
          <p:nvPr/>
        </p:nvSpPr>
        <p:spPr>
          <a:xfrm>
            <a:off x="2133600" y="2131594"/>
            <a:ext cx="19634200" cy="10064264"/>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National media release</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Special edition of Disability Loop eNews</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Social media action</a:t>
            </a:r>
            <a:endParaRPr lang="en-AU" sz="5400" dirty="0" smtClean="0"/>
          </a:p>
          <a:p>
            <a:pPr marL="685800" indent="-685800">
              <a:buFont typeface="Arial"/>
              <a:buChar char="•"/>
            </a:pP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412707713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Champion self-promotion</a:t>
            </a:r>
          </a:p>
        </p:txBody>
      </p:sp>
      <p:sp>
        <p:nvSpPr>
          <p:cNvPr id="38" name="TextBox 37"/>
          <p:cNvSpPr txBox="1"/>
          <p:nvPr/>
        </p:nvSpPr>
        <p:spPr>
          <a:xfrm>
            <a:off x="2133600" y="2131594"/>
            <a:ext cx="19634200" cy="10064264"/>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Talk to your networks – tell them you are available</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Look for local opportunities</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Use your own </a:t>
            </a:r>
            <a:r>
              <a:rPr lang="en-US" sz="5400" b="1" smtClean="0">
                <a:latin typeface="Source Sans Pro"/>
                <a:cs typeface="Source Sans Pro"/>
              </a:rPr>
              <a:t>social media</a:t>
            </a:r>
            <a:endParaRPr lang="en-AU" sz="5400" dirty="0" smtClean="0"/>
          </a:p>
          <a:p>
            <a:pPr marL="685800" indent="-685800">
              <a:buFont typeface="Arial"/>
              <a:buChar char="•"/>
            </a:pP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8285158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85600" y="3530724"/>
            <a:ext cx="10745732" cy="2123658"/>
          </a:xfrm>
          <a:prstGeom prst="rect">
            <a:avLst/>
          </a:prstGeom>
        </p:spPr>
        <p:txBody>
          <a:bodyPr wrap="square">
            <a:spAutoFit/>
          </a:bodyPr>
          <a:lstStyle/>
          <a:p>
            <a:pPr lvl="0"/>
            <a:endParaRPr lang="en-AU" sz="6600" b="1" dirty="0">
              <a:latin typeface="Source Sans Pro"/>
              <a:cs typeface="Source Sans Pro"/>
            </a:endParaRPr>
          </a:p>
          <a:p>
            <a:pPr lvl="0"/>
            <a:endParaRPr lang="en-AU" sz="6600" b="1" dirty="0">
              <a:latin typeface="Source Sans Pro"/>
              <a:cs typeface="Source Sans Pro"/>
            </a:endParaRPr>
          </a:p>
        </p:txBody>
      </p:sp>
      <p:sp>
        <p:nvSpPr>
          <p:cNvPr id="4" name="TextBox 3"/>
          <p:cNvSpPr txBox="1"/>
          <p:nvPr/>
        </p:nvSpPr>
        <p:spPr>
          <a:xfrm>
            <a:off x="3195638" y="825552"/>
            <a:ext cx="19119850"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National Disability Insurance Scheme</a:t>
            </a:r>
            <a:endParaRPr lang="en-US" sz="8000" b="1" dirty="0">
              <a:solidFill>
                <a:srgbClr val="AF1785"/>
              </a:solidFill>
              <a:latin typeface="Source Sans Pro"/>
              <a:cs typeface="Source Sans Pro"/>
            </a:endParaRPr>
          </a:p>
        </p:txBody>
      </p:sp>
      <p:pic>
        <p:nvPicPr>
          <p:cNvPr id="8" name="Picture 7" descr="Carers Australi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450" y="2683267"/>
            <a:ext cx="3856173" cy="3086803"/>
          </a:xfrm>
          <a:prstGeom prst="rect">
            <a:avLst/>
          </a:prstGeom>
        </p:spPr>
      </p:pic>
      <p:pic>
        <p:nvPicPr>
          <p:cNvPr id="9" name="Picture 8" descr="NDS National Disability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1809" y="2623062"/>
            <a:ext cx="3771269" cy="3850665"/>
          </a:xfrm>
          <a:prstGeom prst="rect">
            <a:avLst/>
          </a:prstGeom>
        </p:spPr>
      </p:pic>
      <p:pic>
        <p:nvPicPr>
          <p:cNvPr id="3" name="Picture 2" descr="Every Australian Counts NDIS | revolutionising disability servic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742" y="6107099"/>
            <a:ext cx="7172960" cy="4511040"/>
          </a:xfrm>
          <a:prstGeom prst="rect">
            <a:avLst/>
          </a:prstGeom>
        </p:spPr>
      </p:pic>
      <p:pic>
        <p:nvPicPr>
          <p:cNvPr id="7" name="Picture 6" descr="AFDO Australian Federation of Disability Organisati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2117" y="3044894"/>
            <a:ext cx="5831333" cy="2725176"/>
          </a:xfrm>
          <a:prstGeom prst="rect">
            <a:avLst/>
          </a:prstGeom>
        </p:spPr>
      </p:pic>
    </p:spTree>
    <p:extLst>
      <p:ext uri="{BB962C8B-B14F-4D97-AF65-F5344CB8AC3E}">
        <p14:creationId xmlns:p14="http://schemas.microsoft.com/office/powerpoint/2010/main" val="162970397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5016730"/>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Responsible use of</a:t>
            </a:r>
          </a:p>
          <a:p>
            <a:r>
              <a:rPr lang="en-US" sz="8000" b="1" dirty="0">
                <a:solidFill>
                  <a:srgbClr val="0C5C66"/>
                </a:solidFill>
                <a:latin typeface="Source Sans Pro"/>
                <a:cs typeface="Source Sans Pro"/>
              </a:rPr>
              <a:t>s</a:t>
            </a:r>
            <a:r>
              <a:rPr lang="en-US" sz="8000" b="1" dirty="0" smtClean="0">
                <a:solidFill>
                  <a:srgbClr val="0C5C66"/>
                </a:solidFill>
                <a:latin typeface="Source Sans Pro"/>
                <a:cs typeface="Source Sans Pro"/>
              </a:rPr>
              <a:t>ocial media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70711200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9634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Social media – responsible use</a:t>
            </a:r>
          </a:p>
        </p:txBody>
      </p:sp>
      <p:sp>
        <p:nvSpPr>
          <p:cNvPr id="38" name="TextBox 37"/>
          <p:cNvSpPr txBox="1"/>
          <p:nvPr/>
        </p:nvSpPr>
        <p:spPr>
          <a:xfrm>
            <a:off x="2133600" y="2131594"/>
            <a:ext cx="19634200" cy="1172625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It’s public! Think twice</a:t>
            </a:r>
          </a:p>
          <a:p>
            <a:pPr marL="685800" indent="-685800">
              <a:buFont typeface="Arial"/>
              <a:buChar char="•"/>
            </a:pPr>
            <a:endParaRPr lang="en-US" sz="5400" b="1" dirty="0" smtClean="0">
              <a:latin typeface="Source Sans Pro"/>
              <a:cs typeface="Source Sans Pro"/>
            </a:endParaRPr>
          </a:p>
          <a:p>
            <a:pPr marL="685800" indent="-685800">
              <a:buFont typeface="Arial"/>
              <a:buChar char="•"/>
            </a:pPr>
            <a:r>
              <a:rPr lang="en-US" sz="5400" b="1" dirty="0" smtClean="0">
                <a:latin typeface="Source Sans Pro"/>
                <a:cs typeface="Source Sans Pro"/>
              </a:rPr>
              <a:t>Respect copyright</a:t>
            </a:r>
          </a:p>
          <a:p>
            <a:pPr marL="685800" indent="-685800">
              <a:buFont typeface="Arial"/>
              <a:buChar char="•"/>
            </a:pPr>
            <a:endParaRPr lang="en-US" sz="5400" b="1" dirty="0" smtClean="0">
              <a:latin typeface="Source Sans Pro"/>
              <a:cs typeface="Source Sans Pro"/>
            </a:endParaRPr>
          </a:p>
          <a:p>
            <a:pPr marL="685800" indent="-685800">
              <a:buFont typeface="Arial"/>
              <a:buChar char="•"/>
            </a:pPr>
            <a:r>
              <a:rPr lang="en-US" sz="5400" b="1" dirty="0" smtClean="0">
                <a:latin typeface="Source Sans Pro"/>
                <a:cs typeface="Source Sans Pro"/>
              </a:rPr>
              <a:t>Respect privacy</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Be polite</a:t>
            </a:r>
          </a:p>
          <a:p>
            <a:pPr marL="685800" indent="-685800">
              <a:buFont typeface="Arial"/>
              <a:buChar char="•"/>
            </a:pP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74957661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9634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Social media – responsible use</a:t>
            </a:r>
          </a:p>
        </p:txBody>
      </p:sp>
      <p:sp>
        <p:nvSpPr>
          <p:cNvPr id="38" name="TextBox 37"/>
          <p:cNvSpPr txBox="1"/>
          <p:nvPr/>
        </p:nvSpPr>
        <p:spPr>
          <a:xfrm>
            <a:off x="2133600" y="2131594"/>
            <a:ext cx="19634200" cy="1089526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Use good </a:t>
            </a:r>
            <a:r>
              <a:rPr lang="en-US" sz="5400" b="1" dirty="0" err="1" smtClean="0">
                <a:latin typeface="Source Sans Pro"/>
                <a:cs typeface="Source Sans Pro"/>
              </a:rPr>
              <a:t>judgement</a:t>
            </a:r>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Be clear that your views are your own</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Be transparent </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Be careful with use of logos</a:t>
            </a:r>
            <a:endParaRPr lang="en-AU" sz="5400" dirty="0" smtClean="0"/>
          </a:p>
          <a:p>
            <a:pPr marL="685800"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421948781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9634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Social media – responsible use</a:t>
            </a:r>
          </a:p>
        </p:txBody>
      </p:sp>
      <p:sp>
        <p:nvSpPr>
          <p:cNvPr id="38" name="TextBox 37"/>
          <p:cNvSpPr txBox="1"/>
          <p:nvPr/>
        </p:nvSpPr>
        <p:spPr>
          <a:xfrm>
            <a:off x="2133600" y="2131594"/>
            <a:ext cx="19634200" cy="10895261"/>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Inappropriate comments could damage</a:t>
            </a:r>
          </a:p>
          <a:p>
            <a:pPr marL="685800" indent="-685800">
              <a:buFont typeface="Arial"/>
              <a:buChar char="•"/>
            </a:pPr>
            <a:endParaRPr lang="en-US" sz="5400" b="1" dirty="0" smtClean="0">
              <a:latin typeface="Source Sans Pro"/>
              <a:cs typeface="Source Sans Pro"/>
            </a:endParaRPr>
          </a:p>
          <a:p>
            <a:pPr marL="1904693" lvl="1" indent="-685800">
              <a:buFont typeface="Arial"/>
              <a:buChar char="•"/>
            </a:pPr>
            <a:r>
              <a:rPr lang="en-US" sz="5400" b="1" dirty="0" smtClean="0">
                <a:latin typeface="Source Sans Pro"/>
                <a:cs typeface="Source Sans Pro"/>
              </a:rPr>
              <a:t>AFDO’s reputation</a:t>
            </a:r>
          </a:p>
          <a:p>
            <a:pPr marL="1904693" lvl="1" indent="-685800">
              <a:buFont typeface="Arial"/>
              <a:buChar char="•"/>
            </a:pPr>
            <a:endParaRPr lang="en-US" sz="5400" b="1" dirty="0">
              <a:latin typeface="Source Sans Pro"/>
              <a:cs typeface="Source Sans Pro"/>
            </a:endParaRPr>
          </a:p>
          <a:p>
            <a:pPr marL="1904693" lvl="1" indent="-685800">
              <a:buFont typeface="Arial"/>
              <a:buChar char="•"/>
            </a:pPr>
            <a:r>
              <a:rPr lang="en-US" sz="5400" b="1" dirty="0" smtClean="0">
                <a:latin typeface="Source Sans Pro"/>
                <a:cs typeface="Source Sans Pro"/>
              </a:rPr>
              <a:t>A colleague’s reputation</a:t>
            </a:r>
          </a:p>
          <a:p>
            <a:pPr marL="1904693" lvl="1" indent="-685800">
              <a:buFont typeface="Arial"/>
              <a:buChar char="•"/>
            </a:pPr>
            <a:endParaRPr lang="en-US" sz="5400" b="1" dirty="0">
              <a:latin typeface="Source Sans Pro"/>
              <a:cs typeface="Source Sans Pro"/>
            </a:endParaRPr>
          </a:p>
          <a:p>
            <a:pPr marL="1904693" lvl="1" indent="-685800">
              <a:buFont typeface="Arial"/>
              <a:buChar char="•"/>
            </a:pPr>
            <a:r>
              <a:rPr lang="en-US" sz="5400" b="1" dirty="0" smtClean="0">
                <a:latin typeface="Source Sans Pro"/>
                <a:cs typeface="Source Sans Pro"/>
              </a:rPr>
              <a:t>Your own reputation</a:t>
            </a:r>
          </a:p>
          <a:p>
            <a:pPr marL="1904693" lvl="1" indent="-685800">
              <a:buFont typeface="Arial"/>
              <a:buChar char="•"/>
            </a:pP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3255124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5697199" cy="5016730"/>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r>
              <a:rPr lang="en-US" sz="8000" b="1" dirty="0" smtClean="0">
                <a:solidFill>
                  <a:srgbClr val="0C5C66"/>
                </a:solidFill>
                <a:latin typeface="Source Sans Pro"/>
                <a:cs typeface="Source Sans Pro"/>
              </a:rPr>
              <a:t>Using social media</a:t>
            </a:r>
          </a:p>
          <a:p>
            <a:r>
              <a:rPr lang="en-US" sz="8000" b="1" dirty="0" smtClean="0">
                <a:solidFill>
                  <a:srgbClr val="0C5C66"/>
                </a:solidFill>
                <a:latin typeface="Source Sans Pro"/>
                <a:cs typeface="Source Sans Pro"/>
              </a:rPr>
              <a:t>for promotion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50531223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196341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Using social media for promotion</a:t>
            </a:r>
          </a:p>
        </p:txBody>
      </p:sp>
      <p:sp>
        <p:nvSpPr>
          <p:cNvPr id="38" name="TextBox 37"/>
          <p:cNvSpPr txBox="1"/>
          <p:nvPr/>
        </p:nvSpPr>
        <p:spPr>
          <a:xfrm>
            <a:off x="2133600" y="2131594"/>
            <a:ext cx="19634200" cy="10064264"/>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latin typeface="Source Sans Pro"/>
                <a:cs typeface="Source Sans Pro"/>
              </a:rPr>
              <a:t>Links</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err="1" smtClean="0">
                <a:latin typeface="Source Sans Pro"/>
                <a:cs typeface="Source Sans Pro"/>
              </a:rPr>
              <a:t>Hashtags</a:t>
            </a:r>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Tagging</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Sharing (</a:t>
            </a:r>
            <a:r>
              <a:rPr lang="en-US" sz="5400" b="1" dirty="0" err="1" smtClean="0">
                <a:latin typeface="Source Sans Pro"/>
                <a:cs typeface="Source Sans Pro"/>
              </a:rPr>
              <a:t>retweeting</a:t>
            </a:r>
            <a:r>
              <a:rPr lang="en-US" sz="5400" b="1" dirty="0" smtClean="0">
                <a:latin typeface="Source Sans Pro"/>
                <a:cs typeface="Source Sans Pro"/>
              </a:rPr>
              <a:t>, reposting </a:t>
            </a:r>
            <a:r>
              <a:rPr lang="en-US" sz="5400" b="1" dirty="0" err="1" smtClean="0">
                <a:latin typeface="Source Sans Pro"/>
                <a:cs typeface="Source Sans Pro"/>
              </a:rPr>
              <a:t>etc</a:t>
            </a:r>
            <a:r>
              <a:rPr lang="en-US" sz="5400" b="1" dirty="0" smtClean="0">
                <a:latin typeface="Source Sans Pro"/>
                <a:cs typeface="Source Sans Pro"/>
              </a:rPr>
              <a:t>)</a:t>
            </a:r>
            <a:endParaRPr lang="en-US" sz="5400" b="1" dirty="0">
              <a:latin typeface="Source Sans Pro"/>
              <a:cs typeface="Source Sans Pro"/>
            </a:endParaRPr>
          </a:p>
          <a:p>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endParaRPr lang="en-US" sz="5400" b="1" dirty="0" smtClean="0">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52122963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10" name="TextBox 9"/>
          <p:cNvSpPr txBox="1"/>
          <p:nvPr/>
        </p:nvSpPr>
        <p:spPr>
          <a:xfrm>
            <a:off x="2133601" y="808154"/>
            <a:ext cx="194817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Using social media for promotion</a:t>
            </a:r>
            <a:endParaRPr lang="en-US" sz="8000" b="1" dirty="0">
              <a:solidFill>
                <a:schemeClr val="accent3"/>
              </a:solidFill>
              <a:latin typeface="Source Sans Pro"/>
              <a:cs typeface="Source Sans Pro"/>
            </a:endParaRPr>
          </a:p>
        </p:txBody>
      </p:sp>
      <p:sp>
        <p:nvSpPr>
          <p:cNvPr id="11" name="TextBox 10"/>
          <p:cNvSpPr txBox="1"/>
          <p:nvPr/>
        </p:nvSpPr>
        <p:spPr>
          <a:xfrm>
            <a:off x="2133600" y="2131594"/>
            <a:ext cx="21310599" cy="923326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ACTIVITY</a:t>
            </a:r>
            <a:endParaRPr lang="en-US" sz="5400" b="1" dirty="0">
              <a:solidFill>
                <a:srgbClr val="97A225"/>
              </a:solidFill>
              <a:latin typeface="Source Sans Pro"/>
              <a:cs typeface="Source Sans Pro"/>
            </a:endParaRPr>
          </a:p>
          <a:p>
            <a:endParaRPr lang="en-US" sz="5400" b="1" dirty="0" smtClean="0">
              <a:latin typeface="Source Sans Pro"/>
              <a:cs typeface="Source Sans Pro"/>
            </a:endParaRPr>
          </a:p>
          <a:p>
            <a:r>
              <a:rPr lang="en-US" sz="5400" b="1" dirty="0" smtClean="0">
                <a:latin typeface="Source Sans Pro"/>
                <a:cs typeface="Source Sans Pro"/>
              </a:rPr>
              <a:t>In small groups, </a:t>
            </a:r>
          </a:p>
          <a:p>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Come up with a Champions </a:t>
            </a:r>
            <a:r>
              <a:rPr lang="en-US" sz="5400" b="1" dirty="0" err="1" smtClean="0">
                <a:latin typeface="Source Sans Pro"/>
                <a:cs typeface="Source Sans Pro"/>
              </a:rPr>
              <a:t>hashtag</a:t>
            </a:r>
            <a:endParaRPr lang="en-US" sz="5400" b="1" dirty="0" smtClean="0">
              <a:latin typeface="Source Sans Pro"/>
              <a:cs typeface="Source Sans Pro"/>
            </a:endParaRP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Design a tweet to get the NDIS to retweet</a:t>
            </a:r>
          </a:p>
          <a:p>
            <a:pPr marL="685800" indent="-685800">
              <a:buFont typeface="Arial"/>
              <a:buChar char="•"/>
            </a:pPr>
            <a:endParaRPr lang="en-US" sz="5400" b="1" dirty="0">
              <a:latin typeface="Source Sans Pro"/>
              <a:cs typeface="Source Sans Pro"/>
            </a:endParaRPr>
          </a:p>
          <a:p>
            <a:pPr marL="685800" indent="-685800">
              <a:buFont typeface="Arial"/>
              <a:buChar char="•"/>
            </a:pPr>
            <a:r>
              <a:rPr lang="en-US" sz="5400" b="1" dirty="0" smtClean="0">
                <a:latin typeface="Source Sans Pro"/>
                <a:cs typeface="Source Sans Pro"/>
              </a:rPr>
              <a:t>Design a Facebook post to get people to visit your website</a:t>
            </a:r>
          </a:p>
          <a:p>
            <a:endParaRPr lang="en-AU" sz="5400" b="1" dirty="0">
              <a:latin typeface="Source Sans Pro"/>
              <a:cs typeface="Source Sans Pro"/>
            </a:endParaRPr>
          </a:p>
        </p:txBody>
      </p:sp>
      <p:pic>
        <p:nvPicPr>
          <p:cNvPr id="12" name="Picture 11"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83043707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C5C66"/>
        </a:solidFill>
        <a:effectLst/>
      </p:bgPr>
    </p:bg>
    <p:spTree>
      <p:nvGrpSpPr>
        <p:cNvPr id="1" name=""/>
        <p:cNvGrpSpPr/>
        <p:nvPr/>
      </p:nvGrpSpPr>
      <p:grpSpPr>
        <a:xfrm>
          <a:off x="0" y="0"/>
          <a:ext cx="0" cy="0"/>
          <a:chOff x="0" y="0"/>
          <a:chExt cx="0" cy="0"/>
        </a:xfrm>
      </p:grpSpPr>
      <p:pic>
        <p:nvPicPr>
          <p:cNvPr id="4" name="Picture 3" descr="Champion_li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0134599" cy="6247836"/>
          </a:xfrm>
          <a:prstGeom prst="rect">
            <a:avLst/>
          </a:prstGeom>
          <a:noFill/>
        </p:spPr>
        <p:txBody>
          <a:bodyPr wrap="square" lIns="91411" tIns="45706" rIns="91411" bIns="45706" rtlCol="0">
            <a:spAutoFit/>
          </a:bodyPr>
          <a:lstStyle/>
          <a:p>
            <a:endParaRPr lang="en-US" sz="8000" b="1" dirty="0" smtClean="0">
              <a:solidFill>
                <a:schemeClr val="bg1"/>
              </a:solidFill>
              <a:latin typeface="Source Sans Pro"/>
              <a:cs typeface="Source Sans Pro"/>
            </a:endParaRPr>
          </a:p>
          <a:p>
            <a:endParaRPr lang="en-US" sz="8000" b="1" dirty="0" smtClean="0">
              <a:solidFill>
                <a:schemeClr val="bg1"/>
              </a:solidFill>
              <a:latin typeface="Source Sans Pro"/>
              <a:cs typeface="Source Sans Pro"/>
            </a:endParaRPr>
          </a:p>
          <a:p>
            <a:r>
              <a:rPr lang="en-US" sz="8000" b="1" dirty="0" smtClean="0">
                <a:solidFill>
                  <a:schemeClr val="bg1"/>
                </a:solidFill>
                <a:latin typeface="Source Sans Pro"/>
                <a:cs typeface="Source Sans Pro"/>
              </a:rPr>
              <a:t>Thank you for your valuable time</a:t>
            </a:r>
          </a:p>
          <a:p>
            <a:endParaRPr lang="en-US" sz="8000" b="1" dirty="0">
              <a:solidFill>
                <a:schemeClr val="bg1"/>
              </a:solidFill>
              <a:latin typeface="Source Sans Pro"/>
              <a:cs typeface="Source Sans Pro"/>
            </a:endParaRPr>
          </a:p>
        </p:txBody>
      </p:sp>
    </p:spTree>
    <p:extLst>
      <p:ext uri="{BB962C8B-B14F-4D97-AF65-F5344CB8AC3E}">
        <p14:creationId xmlns:p14="http://schemas.microsoft.com/office/powerpoint/2010/main" val="23142932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9" name="TextBox 8"/>
          <p:cNvSpPr txBox="1"/>
          <p:nvPr/>
        </p:nvSpPr>
        <p:spPr>
          <a:xfrm>
            <a:off x="2133601" y="808154"/>
            <a:ext cx="11785599" cy="2554517"/>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Australian Federation of Disability Organisations</a:t>
            </a:r>
            <a:endParaRPr lang="en-US" sz="8000" b="1" dirty="0">
              <a:solidFill>
                <a:schemeClr val="accent3"/>
              </a:solidFill>
              <a:latin typeface="Source Sans Pro"/>
              <a:cs typeface="Source Sans Pro"/>
            </a:endParaRPr>
          </a:p>
        </p:txBody>
      </p:sp>
      <p:sp>
        <p:nvSpPr>
          <p:cNvPr id="10" name="TextBox 9"/>
          <p:cNvSpPr txBox="1"/>
          <p:nvPr/>
        </p:nvSpPr>
        <p:spPr>
          <a:xfrm>
            <a:off x="2133601" y="2131594"/>
            <a:ext cx="11328400" cy="7571275"/>
          </a:xfrm>
          <a:prstGeom prst="rect">
            <a:avLst/>
          </a:prstGeom>
          <a:noFill/>
        </p:spPr>
        <p:txBody>
          <a:bodyPr wrap="square" lIns="91411" tIns="45706" rIns="91411" bIns="45706" rtlCol="0">
            <a:spAutoFit/>
          </a:bodyPr>
          <a:lstStyle/>
          <a:p>
            <a:endParaRPr lang="en-US" sz="5400" b="1" dirty="0" smtClean="0">
              <a:latin typeface="Source Sans Pro"/>
              <a:cs typeface="Source Sans Pro"/>
            </a:endParaRPr>
          </a:p>
          <a:p>
            <a:endParaRPr lang="en-US" sz="5400" b="1" dirty="0">
              <a:latin typeface="Source Sans Pro"/>
              <a:cs typeface="Source Sans Pro"/>
            </a:endParaRPr>
          </a:p>
          <a:p>
            <a:r>
              <a:rPr lang="en-US" sz="5400" b="1" dirty="0" smtClean="0">
                <a:solidFill>
                  <a:srgbClr val="3C3C3B"/>
                </a:solidFill>
                <a:latin typeface="Source Sans Pro"/>
                <a:cs typeface="Source Sans Pro"/>
              </a:rPr>
              <a:t>Disability </a:t>
            </a:r>
            <a:r>
              <a:rPr lang="en-US" sz="5400" b="1" dirty="0">
                <a:solidFill>
                  <a:srgbClr val="3C3C3B"/>
                </a:solidFill>
                <a:latin typeface="Source Sans Pro"/>
                <a:cs typeface="Source Sans Pro"/>
              </a:rPr>
              <a:t>Loop is a group of resources about the NDIS. </a:t>
            </a:r>
          </a:p>
          <a:p>
            <a:endParaRPr lang="en-US" sz="5400" b="1" dirty="0">
              <a:solidFill>
                <a:srgbClr val="3C3C3B"/>
              </a:solidFill>
              <a:latin typeface="Source Sans Pro"/>
              <a:cs typeface="Source Sans Pro"/>
            </a:endParaRPr>
          </a:p>
          <a:p>
            <a:r>
              <a:rPr lang="en-US" sz="5400" b="1" dirty="0">
                <a:solidFill>
                  <a:srgbClr val="3C3C3B"/>
                </a:solidFill>
                <a:latin typeface="Source Sans Pro"/>
                <a:cs typeface="Source Sans Pro"/>
              </a:rPr>
              <a:t>Disability Loop’s information is up-to-date, easy to find and easy to use. We always use plain language,  to help you make sense of it all. </a:t>
            </a:r>
          </a:p>
        </p:txBody>
      </p:sp>
      <p:pic>
        <p:nvPicPr>
          <p:cNvPr id="11" name="Picture 10"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037" y="526427"/>
            <a:ext cx="11732118" cy="3210334"/>
          </a:xfrm>
          <a:prstGeom prst="rect">
            <a:avLst/>
          </a:prstGeom>
        </p:spPr>
      </p:pic>
    </p:spTree>
    <p:extLst>
      <p:ext uri="{BB962C8B-B14F-4D97-AF65-F5344CB8AC3E}">
        <p14:creationId xmlns:p14="http://schemas.microsoft.com/office/powerpoint/2010/main" val="395923460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5" name="TextBox 4"/>
          <p:cNvSpPr txBox="1"/>
          <p:nvPr/>
        </p:nvSpPr>
        <p:spPr>
          <a:xfrm>
            <a:off x="2154237" y="808154"/>
            <a:ext cx="14838363"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Training Agenda – Day 1</a:t>
            </a:r>
            <a:endParaRPr lang="en-US" sz="8000" b="1" dirty="0">
              <a:solidFill>
                <a:schemeClr val="accent3"/>
              </a:solidFill>
              <a:latin typeface="Source Sans Pro"/>
              <a:cs typeface="Source Sans Pro"/>
            </a:endParaRPr>
          </a:p>
        </p:txBody>
      </p:sp>
      <p:sp>
        <p:nvSpPr>
          <p:cNvPr id="2" name="Rectangle 1"/>
          <p:cNvSpPr/>
          <p:nvPr/>
        </p:nvSpPr>
        <p:spPr>
          <a:xfrm>
            <a:off x="2205038" y="2479388"/>
            <a:ext cx="9326562" cy="8217634"/>
          </a:xfrm>
          <a:prstGeom prst="rect">
            <a:avLst/>
          </a:prstGeom>
        </p:spPr>
        <p:txBody>
          <a:bodyPr wrap="square">
            <a:spAutoFit/>
          </a:bodyPr>
          <a:lstStyle/>
          <a:p>
            <a:r>
              <a:rPr lang="en-US" b="1" dirty="0" smtClean="0">
                <a:solidFill>
                  <a:srgbClr val="97A225"/>
                </a:solidFill>
                <a:latin typeface="Source Sans Pro"/>
                <a:cs typeface="Source Sans Pro"/>
              </a:rPr>
              <a:t>Session 01</a:t>
            </a:r>
            <a:endParaRPr lang="en-US" b="1" dirty="0" smtClean="0">
              <a:latin typeface="Source Sans Pro"/>
              <a:cs typeface="Source Sans Pro"/>
            </a:endParaRPr>
          </a:p>
          <a:p>
            <a:r>
              <a:rPr lang="en-US" b="1" dirty="0" smtClean="0">
                <a:latin typeface="Source Sans Pro"/>
                <a:cs typeface="Source Sans Pro"/>
              </a:rPr>
              <a:t>Introduction</a:t>
            </a:r>
          </a:p>
          <a:p>
            <a:endParaRPr lang="en-US" b="1" dirty="0">
              <a:latin typeface="Source Sans Pro"/>
              <a:cs typeface="Source Sans Pro"/>
            </a:endParaRPr>
          </a:p>
          <a:p>
            <a:r>
              <a:rPr lang="en-US" b="1" dirty="0">
                <a:solidFill>
                  <a:srgbClr val="97A225"/>
                </a:solidFill>
                <a:latin typeface="Source Sans Pro"/>
                <a:cs typeface="Source Sans Pro"/>
              </a:rPr>
              <a:t>Session </a:t>
            </a:r>
            <a:r>
              <a:rPr lang="en-US" b="1" dirty="0" smtClean="0">
                <a:solidFill>
                  <a:srgbClr val="97A225"/>
                </a:solidFill>
                <a:latin typeface="Source Sans Pro"/>
                <a:cs typeface="Source Sans Pro"/>
              </a:rPr>
              <a:t>02</a:t>
            </a:r>
            <a:endParaRPr lang="en-US" b="1" dirty="0" smtClean="0">
              <a:latin typeface="Source Sans Pro"/>
              <a:cs typeface="Source Sans Pro"/>
            </a:endParaRPr>
          </a:p>
          <a:p>
            <a:r>
              <a:rPr lang="en-US" b="1" dirty="0">
                <a:latin typeface="Source Sans Pro"/>
                <a:cs typeface="Source Sans Pro"/>
              </a:rPr>
              <a:t>Nuts &amp; </a:t>
            </a:r>
            <a:r>
              <a:rPr lang="en-US" b="1" dirty="0" smtClean="0">
                <a:latin typeface="Source Sans Pro"/>
                <a:cs typeface="Source Sans Pro"/>
              </a:rPr>
              <a:t>bolts of being a Champion</a:t>
            </a:r>
            <a:endParaRPr lang="en-US" b="1" dirty="0">
              <a:latin typeface="Source Sans Pro"/>
              <a:cs typeface="Source Sans Pro"/>
            </a:endParaRPr>
          </a:p>
          <a:p>
            <a:endParaRPr lang="en-US" b="1" dirty="0" smtClean="0">
              <a:latin typeface="Source Sans Pro"/>
              <a:cs typeface="Source Sans Pro"/>
            </a:endParaRPr>
          </a:p>
          <a:p>
            <a:r>
              <a:rPr lang="en-US" b="1" dirty="0">
                <a:solidFill>
                  <a:srgbClr val="97A225"/>
                </a:solidFill>
                <a:latin typeface="Source Sans Pro"/>
                <a:cs typeface="Source Sans Pro"/>
              </a:rPr>
              <a:t>Session </a:t>
            </a:r>
            <a:r>
              <a:rPr lang="en-US" b="1" dirty="0" smtClean="0">
                <a:solidFill>
                  <a:srgbClr val="97A225"/>
                </a:solidFill>
                <a:latin typeface="Source Sans Pro"/>
                <a:cs typeface="Source Sans Pro"/>
              </a:rPr>
              <a:t>03</a:t>
            </a:r>
            <a:endParaRPr lang="en-US" b="1" dirty="0" smtClean="0">
              <a:latin typeface="Source Sans Pro"/>
              <a:cs typeface="Source Sans Pro"/>
            </a:endParaRPr>
          </a:p>
          <a:p>
            <a:r>
              <a:rPr lang="en-US" b="1" dirty="0" smtClean="0">
                <a:latin typeface="Source Sans Pro"/>
                <a:cs typeface="Source Sans Pro"/>
              </a:rPr>
              <a:t>All about accessibility</a:t>
            </a:r>
          </a:p>
          <a:p>
            <a:endParaRPr lang="en-US" b="1" dirty="0">
              <a:latin typeface="Source Sans Pro"/>
              <a:cs typeface="Source Sans Pro"/>
            </a:endParaRPr>
          </a:p>
          <a:p>
            <a:r>
              <a:rPr lang="en-US" b="1" dirty="0">
                <a:solidFill>
                  <a:srgbClr val="97A225"/>
                </a:solidFill>
                <a:latin typeface="Source Sans Pro"/>
                <a:cs typeface="Source Sans Pro"/>
              </a:rPr>
              <a:t>Session </a:t>
            </a:r>
            <a:r>
              <a:rPr lang="en-US" b="1" dirty="0" smtClean="0">
                <a:solidFill>
                  <a:srgbClr val="97A225"/>
                </a:solidFill>
                <a:latin typeface="Source Sans Pro"/>
                <a:cs typeface="Source Sans Pro"/>
              </a:rPr>
              <a:t>04</a:t>
            </a:r>
            <a:endParaRPr lang="en-US" b="1" dirty="0">
              <a:latin typeface="Source Sans Pro"/>
              <a:cs typeface="Source Sans Pro"/>
            </a:endParaRPr>
          </a:p>
          <a:p>
            <a:r>
              <a:rPr lang="en-US" b="1" dirty="0">
                <a:latin typeface="Source Sans Pro"/>
                <a:cs typeface="Source Sans Pro"/>
              </a:rPr>
              <a:t>Being a confident public </a:t>
            </a:r>
            <a:r>
              <a:rPr lang="en-US" b="1" dirty="0" smtClean="0">
                <a:latin typeface="Source Sans Pro"/>
                <a:cs typeface="Source Sans Pro"/>
              </a:rPr>
              <a:t>speaker</a:t>
            </a:r>
          </a:p>
        </p:txBody>
      </p:sp>
      <p:sp>
        <p:nvSpPr>
          <p:cNvPr id="7" name="Rectangle 6"/>
          <p:cNvSpPr/>
          <p:nvPr/>
        </p:nvSpPr>
        <p:spPr>
          <a:xfrm>
            <a:off x="12623800" y="2479388"/>
            <a:ext cx="9326562" cy="8217634"/>
          </a:xfrm>
          <a:prstGeom prst="rect">
            <a:avLst/>
          </a:prstGeom>
        </p:spPr>
        <p:txBody>
          <a:bodyPr wrap="square">
            <a:spAutoFit/>
          </a:bodyPr>
          <a:lstStyle/>
          <a:p>
            <a:r>
              <a:rPr lang="en-US" b="1" dirty="0" smtClean="0">
                <a:solidFill>
                  <a:srgbClr val="97A225"/>
                </a:solidFill>
                <a:latin typeface="Source Sans Pro"/>
                <a:cs typeface="Source Sans Pro"/>
              </a:rPr>
              <a:t>Session 05</a:t>
            </a:r>
            <a:endParaRPr lang="en-US" b="1" dirty="0" smtClean="0">
              <a:latin typeface="Source Sans Pro"/>
              <a:cs typeface="Source Sans Pro"/>
            </a:endParaRPr>
          </a:p>
          <a:p>
            <a:r>
              <a:rPr lang="en-US" b="1" dirty="0" smtClean="0">
                <a:latin typeface="Source Sans Pro"/>
                <a:cs typeface="Source Sans Pro"/>
              </a:rPr>
              <a:t>Preparing a 2 minute speech</a:t>
            </a:r>
            <a:endParaRPr lang="en-US" b="1" dirty="0">
              <a:latin typeface="Source Sans Pro"/>
              <a:cs typeface="Source Sans Pro"/>
            </a:endParaRPr>
          </a:p>
          <a:p>
            <a:endParaRPr lang="en-US" b="1" dirty="0">
              <a:latin typeface="Source Sans Pro"/>
              <a:cs typeface="Source Sans Pro"/>
            </a:endParaRPr>
          </a:p>
          <a:p>
            <a:r>
              <a:rPr lang="en-US" b="1" dirty="0">
                <a:solidFill>
                  <a:srgbClr val="97A225"/>
                </a:solidFill>
                <a:latin typeface="Source Sans Pro"/>
                <a:cs typeface="Source Sans Pro"/>
              </a:rPr>
              <a:t>Session </a:t>
            </a:r>
            <a:r>
              <a:rPr lang="en-US" b="1" dirty="0" smtClean="0">
                <a:solidFill>
                  <a:srgbClr val="97A225"/>
                </a:solidFill>
                <a:latin typeface="Source Sans Pro"/>
                <a:cs typeface="Source Sans Pro"/>
              </a:rPr>
              <a:t>06</a:t>
            </a:r>
            <a:endParaRPr lang="en-US" b="1" dirty="0">
              <a:latin typeface="Source Sans Pro"/>
              <a:cs typeface="Source Sans Pro"/>
            </a:endParaRPr>
          </a:p>
          <a:p>
            <a:r>
              <a:rPr lang="en-US" b="1" dirty="0" smtClean="0">
                <a:latin typeface="Source Sans Pro"/>
                <a:cs typeface="Source Sans Pro"/>
              </a:rPr>
              <a:t>How did I go?</a:t>
            </a:r>
          </a:p>
          <a:p>
            <a:endParaRPr lang="en-US" b="1" dirty="0">
              <a:latin typeface="Source Sans Pro"/>
              <a:cs typeface="Source Sans Pro"/>
            </a:endParaRPr>
          </a:p>
          <a:p>
            <a:r>
              <a:rPr lang="en-US" b="1" dirty="0">
                <a:solidFill>
                  <a:srgbClr val="97A225"/>
                </a:solidFill>
                <a:latin typeface="Source Sans Pro"/>
                <a:cs typeface="Source Sans Pro"/>
              </a:rPr>
              <a:t>Session </a:t>
            </a:r>
            <a:r>
              <a:rPr lang="en-US" b="1" dirty="0" smtClean="0">
                <a:solidFill>
                  <a:srgbClr val="97A225"/>
                </a:solidFill>
                <a:latin typeface="Source Sans Pro"/>
                <a:cs typeface="Source Sans Pro"/>
              </a:rPr>
              <a:t>07</a:t>
            </a:r>
            <a:endParaRPr lang="en-US" b="1" dirty="0">
              <a:latin typeface="Source Sans Pro"/>
              <a:cs typeface="Source Sans Pro"/>
            </a:endParaRPr>
          </a:p>
          <a:p>
            <a:r>
              <a:rPr lang="en-US" b="1" dirty="0">
                <a:latin typeface="Source Sans Pro"/>
                <a:cs typeface="Source Sans Pro"/>
              </a:rPr>
              <a:t>P</a:t>
            </a:r>
            <a:r>
              <a:rPr lang="en-US" b="1" dirty="0" smtClean="0">
                <a:latin typeface="Source Sans Pro"/>
                <a:cs typeface="Source Sans Pro"/>
              </a:rPr>
              <a:t>romotion and social media</a:t>
            </a:r>
            <a:endParaRPr lang="en-US" b="1" dirty="0">
              <a:latin typeface="Source Sans Pro"/>
              <a:cs typeface="Source Sans Pro"/>
            </a:endParaRPr>
          </a:p>
          <a:p>
            <a:endParaRPr lang="en-US" b="1" dirty="0" smtClean="0">
              <a:latin typeface="Source Sans Pro"/>
              <a:cs typeface="Source Sans Pro"/>
            </a:endParaRPr>
          </a:p>
          <a:p>
            <a:r>
              <a:rPr lang="en-US" b="1" dirty="0" smtClean="0">
                <a:solidFill>
                  <a:srgbClr val="97A225"/>
                </a:solidFill>
                <a:latin typeface="Source Sans Pro"/>
                <a:cs typeface="Source Sans Pro"/>
              </a:rPr>
              <a:t>Open forum</a:t>
            </a:r>
            <a:endParaRPr lang="en-US" b="1" dirty="0">
              <a:latin typeface="Source Sans Pro"/>
              <a:cs typeface="Source Sans Pro"/>
            </a:endParaRPr>
          </a:p>
          <a:p>
            <a:r>
              <a:rPr lang="en-US" b="1" dirty="0" smtClean="0">
                <a:latin typeface="Source Sans Pro"/>
                <a:cs typeface="Source Sans Pro"/>
              </a:rPr>
              <a:t>Questions</a:t>
            </a:r>
            <a:endParaRPr lang="en-US" b="1" dirty="0">
              <a:latin typeface="Source Sans Pro"/>
              <a:cs typeface="Source Sans Pro"/>
            </a:endParaRPr>
          </a:p>
        </p:txBody>
      </p:sp>
      <p:pic>
        <p:nvPicPr>
          <p:cNvPr id="11" name="Picture 10" descr="stopwat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3690" y="641092"/>
            <a:ext cx="2633344" cy="2980945"/>
          </a:xfrm>
          <a:prstGeom prst="rect">
            <a:avLst/>
          </a:prstGeom>
        </p:spPr>
      </p:pic>
    </p:spTree>
    <p:extLst>
      <p:ext uri="{BB962C8B-B14F-4D97-AF65-F5344CB8AC3E}">
        <p14:creationId xmlns:p14="http://schemas.microsoft.com/office/powerpoint/2010/main" val="115471515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3C3C3B"/>
      </a:dk1>
      <a:lt1>
        <a:sysClr val="window" lastClr="FFFFFF"/>
      </a:lt1>
      <a:dk2>
        <a:srgbClr val="9D0072"/>
      </a:dk2>
      <a:lt2>
        <a:srgbClr val="FFFFFF"/>
      </a:lt2>
      <a:accent1>
        <a:srgbClr val="AF1785"/>
      </a:accent1>
      <a:accent2>
        <a:srgbClr val="C0D342"/>
      </a:accent2>
      <a:accent3>
        <a:srgbClr val="0C636D"/>
      </a:accent3>
      <a:accent4>
        <a:srgbClr val="CCCCCC"/>
      </a:accent4>
      <a:accent5>
        <a:srgbClr val="C0D342"/>
      </a:accent5>
      <a:accent6>
        <a:srgbClr val="7C8185"/>
      </a:accent6>
      <a:hlink>
        <a:srgbClr val="AF1785"/>
      </a:hlink>
      <a:folHlink>
        <a:srgbClr val="AF1785"/>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AAA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8911</TotalTime>
  <Words>1449</Words>
  <Application>Microsoft Office PowerPoint</Application>
  <PresentationFormat>Custom</PresentationFormat>
  <Paragraphs>505</Paragraphs>
  <Slides>77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Source Sans Pro</vt:lpstr>
      <vt:lpstr>Source Sans Pro Black</vt:lpstr>
      <vt:lpstr>Tw Cen MT</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Federation of Disability Organisations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AFDO</dc:creator>
  <cp:lastModifiedBy>Jean</cp:lastModifiedBy>
  <cp:revision>884</cp:revision>
  <cp:lastPrinted>2015-05-14T02:58:17Z</cp:lastPrinted>
  <dcterms:created xsi:type="dcterms:W3CDTF">2015-02-19T08:45:44Z</dcterms:created>
  <dcterms:modified xsi:type="dcterms:W3CDTF">2016-09-12T03:58:32Z</dcterms:modified>
</cp:coreProperties>
</file>