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44" r:id="rId2"/>
    <p:sldId id="815" r:id="rId3"/>
    <p:sldId id="741" r:id="rId4"/>
    <p:sldId id="814" r:id="rId5"/>
    <p:sldId id="818" r:id="rId6"/>
    <p:sldId id="819" r:id="rId7"/>
    <p:sldId id="820" r:id="rId8"/>
    <p:sldId id="821" r:id="rId9"/>
    <p:sldId id="823" r:id="rId10"/>
    <p:sldId id="822" r:id="rId11"/>
    <p:sldId id="824" r:id="rId12"/>
    <p:sldId id="825" r:id="rId13"/>
    <p:sldId id="826" r:id="rId14"/>
    <p:sldId id="827" r:id="rId15"/>
    <p:sldId id="828" r:id="rId16"/>
    <p:sldId id="830" r:id="rId17"/>
    <p:sldId id="831" r:id="rId18"/>
    <p:sldId id="736" r:id="rId19"/>
    <p:sldId id="829" r:id="rId20"/>
    <p:sldId id="832" r:id="rId21"/>
    <p:sldId id="833" r:id="rId22"/>
    <p:sldId id="834" r:id="rId23"/>
    <p:sldId id="835" r:id="rId24"/>
    <p:sldId id="836" r:id="rId25"/>
    <p:sldId id="837" r:id="rId26"/>
    <p:sldId id="839" r:id="rId27"/>
    <p:sldId id="840" r:id="rId28"/>
    <p:sldId id="841" r:id="rId29"/>
    <p:sldId id="842" r:id="rId30"/>
    <p:sldId id="843" r:id="rId31"/>
    <p:sldId id="844" r:id="rId32"/>
  </p:sldIdLst>
  <p:sldSz cx="24387175" cy="13716000"/>
  <p:notesSz cx="6858000" cy="9144000"/>
  <p:defaultTextStyle>
    <a:defPPr>
      <a:defRPr lang="en-US"/>
    </a:defPPr>
    <a:lvl1pPr marL="0" algn="l" defTabSz="121889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18893" algn="l" defTabSz="121889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37785" algn="l" defTabSz="121889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56676" algn="l" defTabSz="121889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75568" algn="l" defTabSz="121889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94461" algn="l" defTabSz="121889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13351" algn="l" defTabSz="121889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32244" algn="l" defTabSz="121889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51136" algn="l" defTabSz="121889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A225"/>
    <a:srgbClr val="C6DC09"/>
    <a:srgbClr val="0C5C66"/>
    <a:srgbClr val="464648"/>
    <a:srgbClr val="9D0072"/>
    <a:srgbClr val="A3A3A3"/>
    <a:srgbClr val="47474A"/>
    <a:srgbClr val="3C3C3B"/>
    <a:srgbClr val="C0D34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36" autoAdjust="0"/>
  </p:normalViewPr>
  <p:slideViewPr>
    <p:cSldViewPr snapToGrid="0" snapToObjects="1" showGuides="1">
      <p:cViewPr>
        <p:scale>
          <a:sx n="50" d="100"/>
          <a:sy n="50" d="100"/>
        </p:scale>
        <p:origin x="-608" y="-80"/>
      </p:cViewPr>
      <p:guideLst>
        <p:guide orient="horz" pos="7520"/>
        <p:guide orient="horz" pos="484"/>
        <p:guide pos="14810"/>
        <p:guide pos="10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ource Sans Pro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07128-DDAF-174D-AC9A-DC86CD5042AC}" type="datetimeFigureOut">
              <a:rPr lang="en-US" smtClean="0">
                <a:latin typeface="Source Sans Pro"/>
              </a:rPr>
              <a:t>12/09/16</a:t>
            </a:fld>
            <a:endParaRPr lang="en-US" dirty="0">
              <a:latin typeface="Source Sans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Source Sans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46550-E5E4-D34A-93E8-596215AA6414}" type="slidenum">
              <a:rPr lang="en-US" smtClean="0">
                <a:latin typeface="Source Sans Pro"/>
              </a:rPr>
              <a:t>‹#›</a:t>
            </a:fld>
            <a:endParaRPr lang="en-US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36503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ource Sans Pro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ource Sans Pro"/>
              </a:defRPr>
            </a:lvl1pPr>
          </a:lstStyle>
          <a:p>
            <a:fld id="{B6B8F910-0FFC-2042-8417-D511A8591713}" type="datetimeFigureOut">
              <a:rPr lang="en-US" smtClean="0"/>
              <a:pPr/>
              <a:t>12/09/16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ource Sans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/>
              </a:defRPr>
            </a:lvl1pPr>
          </a:lstStyle>
          <a:p>
            <a:fld id="{D2304753-555F-844E-94E6-C0459ACEDB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6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893" rtl="0" eaLnBrk="1" latinLnBrk="0" hangingPunct="1">
      <a:defRPr sz="3200" kern="1200">
        <a:solidFill>
          <a:schemeClr val="tx1"/>
        </a:solidFill>
        <a:latin typeface="Source Sans Pro"/>
        <a:ea typeface="+mn-ea"/>
        <a:cs typeface="+mn-cs"/>
      </a:defRPr>
    </a:lvl1pPr>
    <a:lvl2pPr marL="1218893" algn="l" defTabSz="1218893" rtl="0" eaLnBrk="1" latinLnBrk="0" hangingPunct="1">
      <a:defRPr sz="3200" kern="1200">
        <a:solidFill>
          <a:schemeClr val="tx1"/>
        </a:solidFill>
        <a:latin typeface="Source Sans Pro"/>
        <a:ea typeface="+mn-ea"/>
        <a:cs typeface="+mn-cs"/>
      </a:defRPr>
    </a:lvl2pPr>
    <a:lvl3pPr marL="2437785" algn="l" defTabSz="1218893" rtl="0" eaLnBrk="1" latinLnBrk="0" hangingPunct="1">
      <a:defRPr sz="3200" kern="1200">
        <a:solidFill>
          <a:schemeClr val="tx1"/>
        </a:solidFill>
        <a:latin typeface="Source Sans Pro"/>
        <a:ea typeface="+mn-ea"/>
        <a:cs typeface="+mn-cs"/>
      </a:defRPr>
    </a:lvl3pPr>
    <a:lvl4pPr marL="3656676" algn="l" defTabSz="1218893" rtl="0" eaLnBrk="1" latinLnBrk="0" hangingPunct="1">
      <a:defRPr sz="3200" kern="1200">
        <a:solidFill>
          <a:schemeClr val="tx1"/>
        </a:solidFill>
        <a:latin typeface="Source Sans Pro"/>
        <a:ea typeface="+mn-ea"/>
        <a:cs typeface="+mn-cs"/>
      </a:defRPr>
    </a:lvl4pPr>
    <a:lvl5pPr marL="4875568" algn="l" defTabSz="1218893" rtl="0" eaLnBrk="1" latinLnBrk="0" hangingPunct="1">
      <a:defRPr sz="3200" kern="1200">
        <a:solidFill>
          <a:schemeClr val="tx1"/>
        </a:solidFill>
        <a:latin typeface="Source Sans Pro"/>
        <a:ea typeface="+mn-ea"/>
        <a:cs typeface="+mn-cs"/>
      </a:defRPr>
    </a:lvl5pPr>
    <a:lvl6pPr marL="6094461" algn="l" defTabSz="121889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3351" algn="l" defTabSz="121889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2244" algn="l" defTabSz="121889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1136" algn="l" defTabSz="121889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04753-555F-844E-94E6-C0459ACEDB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2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04753-555F-844E-94E6-C0459ACEDBC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2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24387175" cy="13970000"/>
          </a:xfrm>
        </p:spPr>
        <p:txBody>
          <a:bodyPr>
            <a:normAutofit/>
          </a:bodyPr>
          <a:lstStyle>
            <a:lvl1pPr>
              <a:defRPr sz="4100"/>
            </a:lvl1pPr>
          </a:lstStyle>
          <a:p>
            <a:endParaRPr lang="en-US"/>
          </a:p>
        </p:txBody>
      </p:sp>
      <p:pic>
        <p:nvPicPr>
          <p:cNvPr id="4" name="Picture 3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12195179" y="3372807"/>
            <a:ext cx="12192600" cy="698659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pic>
        <p:nvPicPr>
          <p:cNvPr id="27" name="Picture 26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0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2025267" y="3753556"/>
            <a:ext cx="1828799" cy="18288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6"/>
          <p:cNvSpPr>
            <a:spLocks noGrp="1" noChangeAspect="1"/>
          </p:cNvSpPr>
          <p:nvPr>
            <p:ph type="pic" sz="quarter" idx="11"/>
          </p:nvPr>
        </p:nvSpPr>
        <p:spPr>
          <a:xfrm>
            <a:off x="8623554" y="3753556"/>
            <a:ext cx="1828799" cy="18288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6"/>
          <p:cNvSpPr>
            <a:spLocks noGrp="1" noChangeAspect="1"/>
          </p:cNvSpPr>
          <p:nvPr>
            <p:ph type="pic" sz="quarter" idx="12"/>
          </p:nvPr>
        </p:nvSpPr>
        <p:spPr>
          <a:xfrm>
            <a:off x="15001684" y="3753556"/>
            <a:ext cx="1828799" cy="18288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pic>
        <p:nvPicPr>
          <p:cNvPr id="29" name="Picture 28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Pad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2"/>
          <p:cNvSpPr>
            <a:spLocks noGrp="1" noChangeAspect="1"/>
          </p:cNvSpPr>
          <p:nvPr>
            <p:ph type="pic" sz="quarter" idx="14"/>
          </p:nvPr>
        </p:nvSpPr>
        <p:spPr>
          <a:xfrm>
            <a:off x="0" y="-1"/>
            <a:ext cx="24387175" cy="6753382"/>
          </a:xfrm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endParaRPr lang="en-US" dirty="0"/>
          </a:p>
        </p:txBody>
      </p:sp>
      <p:pic>
        <p:nvPicPr>
          <p:cNvPr id="4" name="Picture 3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" y="11150600"/>
            <a:ext cx="24387174" cy="2565400"/>
          </a:xfrm>
          <a:prstGeom prst="rect">
            <a:avLst/>
          </a:prstGeom>
        </p:spPr>
        <p:txBody>
          <a:bodyPr/>
          <a:lstStyle/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" name="Picture 29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0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6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02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447800"/>
            <a:ext cx="24387175" cy="8915400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Picture 4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9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556003"/>
            <a:ext cx="10216296" cy="5644446"/>
          </a:xfrm>
        </p:spPr>
        <p:txBody>
          <a:bodyPr>
            <a:normAutofit/>
          </a:bodyPr>
          <a:lstStyle>
            <a:lvl1pPr marL="0" indent="0">
              <a:buNone/>
              <a:defRPr sz="4100"/>
            </a:lvl1pPr>
          </a:lstStyle>
          <a:p>
            <a:endParaRPr lang="en-US"/>
          </a:p>
        </p:txBody>
      </p:sp>
      <p:pic>
        <p:nvPicPr>
          <p:cNvPr id="28" name="Picture 27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24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1" y="3372807"/>
            <a:ext cx="12192600" cy="698659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pic>
        <p:nvPicPr>
          <p:cNvPr id="27" name="Picture 26" descr="champions_ppt_footerv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5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8"/>
            <a:ext cx="21948458" cy="2286000"/>
          </a:xfrm>
          <a:prstGeom prst="rect">
            <a:avLst/>
          </a:prstGeom>
        </p:spPr>
        <p:txBody>
          <a:bodyPr vert="horz" lIns="243778" tIns="121889" rIns="243778" bIns="12188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7"/>
            <a:ext cx="21948458" cy="6603993"/>
          </a:xfrm>
          <a:prstGeom prst="rect">
            <a:avLst/>
          </a:prstGeom>
        </p:spPr>
        <p:txBody>
          <a:bodyPr vert="horz" lIns="243778" tIns="121889" rIns="243778" bIns="12188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champions_ppt_footerv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0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749" r:id="rId3"/>
    <p:sldLayoutId id="2147483664" r:id="rId4"/>
    <p:sldLayoutId id="2147483666" r:id="rId5"/>
    <p:sldLayoutId id="2147483650" r:id="rId6"/>
    <p:sldLayoutId id="2147483661" r:id="rId7"/>
    <p:sldLayoutId id="2147483680" r:id="rId8"/>
    <p:sldLayoutId id="2147483716" r:id="rId9"/>
    <p:sldLayoutId id="2147483717" r:id="rId10"/>
    <p:sldLayoutId id="2147483719" r:id="rId11"/>
    <p:sldLayoutId id="2147483729" r:id="rId12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1218893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Source Sans Pro Black"/>
          <a:ea typeface="+mj-ea"/>
          <a:cs typeface="Source Sans Pro Black"/>
        </a:defRPr>
      </a:lvl1pPr>
    </p:titleStyle>
    <p:bodyStyle>
      <a:lvl1pPr marL="0" indent="0" algn="l" defTabSz="1218893" rtl="0" eaLnBrk="1" latinLnBrk="0" hangingPunct="1">
        <a:spcBef>
          <a:spcPct val="20000"/>
        </a:spcBef>
        <a:buFont typeface="Arial"/>
        <a:buNone/>
        <a:defRPr sz="410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1218893" indent="0" algn="l" defTabSz="1218893" rtl="0" eaLnBrk="1" latinLnBrk="0" hangingPunct="1">
        <a:spcBef>
          <a:spcPct val="20000"/>
        </a:spcBef>
        <a:buFont typeface="Arial"/>
        <a:buNone/>
        <a:defRPr sz="360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2437785" indent="0" algn="l" defTabSz="1218893" rtl="0" eaLnBrk="1" latinLnBrk="0" hangingPunct="1">
        <a:spcBef>
          <a:spcPct val="20000"/>
        </a:spcBef>
        <a:buFont typeface="Arial"/>
        <a:buNone/>
        <a:defRPr sz="270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3656676" indent="0" algn="l" defTabSz="1218893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4875568" indent="0" algn="l" defTabSz="1218893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6703907" indent="-609444" algn="l" defTabSz="1218893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22800" indent="-609444" algn="l" defTabSz="1218893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141690" indent="-609444" algn="l" defTabSz="1218893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0583" indent="-609444" algn="l" defTabSz="1218893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93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8893" algn="l" defTabSz="1218893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7785" algn="l" defTabSz="1218893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6676" algn="l" defTabSz="1218893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5568" algn="l" defTabSz="1218893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4461" algn="l" defTabSz="1218893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3351" algn="l" defTabSz="1218893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2244" algn="l" defTabSz="1218893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1136" algn="l" defTabSz="1218893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bilityloop.org.au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ndis.gov.au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C5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mpion_lim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0"/>
            <a:ext cx="11512296" cy="1371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1" y="700366"/>
            <a:ext cx="12953999" cy="10849097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8000" b="1" dirty="0" smtClean="0">
              <a:solidFill>
                <a:srgbClr val="FFFFFF"/>
              </a:solidFill>
              <a:latin typeface="Source Sans Pro"/>
              <a:cs typeface="Source Sans Pro"/>
            </a:endParaRPr>
          </a:p>
          <a:p>
            <a:r>
              <a:rPr lang="en-US" sz="8800" b="1" dirty="0" smtClean="0">
                <a:solidFill>
                  <a:srgbClr val="C0D342"/>
                </a:solidFill>
                <a:latin typeface="Source Sans Pro"/>
                <a:cs typeface="Source Sans Pro"/>
              </a:rPr>
              <a:t>NDIS CHAMPIONS:</a:t>
            </a:r>
          </a:p>
          <a:p>
            <a:r>
              <a:rPr lang="en-US" sz="5100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EMERGING GRASSROOTS LEADERS</a:t>
            </a:r>
          </a:p>
          <a:p>
            <a:endParaRPr lang="en-US" sz="8000" b="1" dirty="0">
              <a:solidFill>
                <a:srgbClr val="FFFFFF"/>
              </a:solidFill>
              <a:latin typeface="Source Sans Pro"/>
              <a:cs typeface="Source Sans Pro"/>
            </a:endParaRPr>
          </a:p>
          <a:p>
            <a:endParaRPr lang="en-US" sz="8000" b="1" dirty="0">
              <a:solidFill>
                <a:srgbClr val="FFFFFF"/>
              </a:solidFill>
              <a:latin typeface="Source Sans Pro"/>
              <a:cs typeface="Source Sans Pro"/>
            </a:endParaRPr>
          </a:p>
          <a:p>
            <a:r>
              <a:rPr lang="en-US" sz="80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Training </a:t>
            </a:r>
          </a:p>
          <a:p>
            <a:r>
              <a:rPr lang="en-US" sz="8000" b="1" dirty="0" smtClean="0">
                <a:solidFill>
                  <a:srgbClr val="C0D342"/>
                </a:solidFill>
                <a:latin typeface="Source Sans Pro"/>
                <a:cs typeface="Source Sans Pro"/>
              </a:rPr>
              <a:t>Day 2</a:t>
            </a:r>
          </a:p>
          <a:p>
            <a:r>
              <a:rPr lang="en-US" sz="8000" b="1" dirty="0" smtClean="0">
                <a:solidFill>
                  <a:srgbClr val="C0D342"/>
                </a:solidFill>
                <a:latin typeface="Source Sans Pro"/>
                <a:cs typeface="Source Sans Pro"/>
              </a:rPr>
              <a:t> </a:t>
            </a:r>
            <a:endParaRPr lang="en-US" sz="8000" b="1" dirty="0">
              <a:solidFill>
                <a:srgbClr val="C0D342"/>
              </a:solidFill>
              <a:latin typeface="Source Sans Pro"/>
              <a:cs typeface="Source Sans Pro"/>
            </a:endParaRPr>
          </a:p>
          <a:p>
            <a:endParaRPr lang="en-US" sz="8000" b="1" dirty="0" smtClean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6631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6DC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25552"/>
            <a:ext cx="13435555" cy="6247836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 smtClean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>
                <a:solidFill>
                  <a:srgbClr val="0C5C66"/>
                </a:solidFill>
                <a:latin typeface="Source Sans Pro"/>
                <a:cs typeface="Source Sans Pro"/>
              </a:rPr>
              <a:t>SESSION </a:t>
            </a:r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10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Your time to shine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0"/>
            <a:ext cx="11512296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7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0659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Your time to shine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735799" cy="840227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Support the person speaking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Be attentive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Expect to learn </a:t>
            </a:r>
            <a:r>
              <a:rPr lang="en-AU" sz="5400" b="1" dirty="0" err="1" smtClean="0">
                <a:latin typeface="Source Sans Pro"/>
                <a:cs typeface="Source Sans Pro"/>
              </a:rPr>
              <a:t>soemthing</a:t>
            </a:r>
            <a:r>
              <a:rPr lang="en-AU" sz="5400" b="1" dirty="0" smtClean="0">
                <a:latin typeface="Source Sans Pro"/>
                <a:cs typeface="Source Sans Pro"/>
              </a:rPr>
              <a:t> new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Be generous. Laugh!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You are all in this together</a:t>
            </a:r>
            <a:endParaRPr lang="en-US" sz="5400" b="1" dirty="0" smtClean="0">
              <a:latin typeface="Source Sans Pro"/>
              <a:cs typeface="Source Sans Pro"/>
            </a:endParaRP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1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0659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Your time to shine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735799" cy="840227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Everyone wants you to succeed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You are in control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Everyone feels nervous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Don</a:t>
            </a:r>
            <a:r>
              <a:rPr lang="uk-UA" sz="5400" b="1" dirty="0" smtClean="0">
                <a:latin typeface="Source Sans Pro"/>
                <a:cs typeface="Source Sans Pro"/>
              </a:rPr>
              <a:t>’</a:t>
            </a:r>
            <a:r>
              <a:rPr lang="en-AU" sz="5400" b="1" dirty="0" smtClean="0">
                <a:latin typeface="Source Sans Pro"/>
                <a:cs typeface="Source Sans Pro"/>
              </a:rPr>
              <a:t>t forget to smile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Remember to look at your audience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0659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Your time to shine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735799" cy="590928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I am the expert, I am the expert, I am the expert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Everyone is on my side, everyone </a:t>
            </a:r>
            <a:r>
              <a:rPr lang="en-AU" sz="5400" b="1" dirty="0">
                <a:latin typeface="Source Sans Pro"/>
                <a:cs typeface="Source Sans Pro"/>
              </a:rPr>
              <a:t>is on my </a:t>
            </a:r>
            <a:r>
              <a:rPr lang="en-AU" sz="5400" b="1" dirty="0" smtClean="0">
                <a:latin typeface="Source Sans Pro"/>
                <a:cs typeface="Source Sans Pro"/>
              </a:rPr>
              <a:t>side,</a:t>
            </a:r>
            <a:r>
              <a:rPr lang="en-AU" sz="5400" b="1" dirty="0">
                <a:latin typeface="Source Sans Pro"/>
                <a:cs typeface="Source Sans Pro"/>
              </a:rPr>
              <a:t> </a:t>
            </a:r>
            <a:r>
              <a:rPr lang="en-AU" sz="5400" b="1" dirty="0" smtClean="0">
                <a:latin typeface="Source Sans Pro"/>
                <a:cs typeface="Source Sans Pro"/>
              </a:rPr>
              <a:t>everyone </a:t>
            </a:r>
            <a:r>
              <a:rPr lang="en-AU" sz="5400" b="1" dirty="0">
                <a:latin typeface="Source Sans Pro"/>
                <a:cs typeface="Source Sans Pro"/>
              </a:rPr>
              <a:t>is on my side</a:t>
            </a:r>
            <a:endParaRPr lang="en-AU" sz="5400" b="1" dirty="0" smtClean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I have the power, I have the power, I have the power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4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6DC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25552"/>
            <a:ext cx="13435555" cy="6247836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 smtClean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>
                <a:solidFill>
                  <a:srgbClr val="0C5C66"/>
                </a:solidFill>
                <a:latin typeface="Source Sans Pro"/>
                <a:cs typeface="Source Sans Pro"/>
              </a:rPr>
              <a:t>SESSION </a:t>
            </a:r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11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Finding further content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0"/>
            <a:ext cx="11512296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0659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Finding further content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735799" cy="4247288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solidFill>
                  <a:srgbClr val="3C3C3B"/>
                </a:solidFill>
                <a:latin typeface="Source Sans Pro"/>
                <a:cs typeface="Source Sans Pro"/>
                <a:hlinkClick r:id="rId2"/>
              </a:rPr>
              <a:t>www.ndis.gov.au</a:t>
            </a:r>
            <a:endParaRPr lang="en-AU" sz="5400" b="1" dirty="0" smtClean="0">
              <a:solidFill>
                <a:srgbClr val="3C3C3B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endParaRPr lang="en-AU" sz="5400" b="1" dirty="0">
              <a:solidFill>
                <a:srgbClr val="3C3C3B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solidFill>
                  <a:srgbClr val="3C3C3B"/>
                </a:solidFill>
                <a:latin typeface="Source Sans Pro"/>
                <a:cs typeface="Source Sans Pro"/>
                <a:hlinkClick r:id="rId3"/>
              </a:rPr>
              <a:t>www.disabilityloop.org.au</a:t>
            </a:r>
            <a:endParaRPr lang="en-AU" sz="5400" b="1" dirty="0" smtClean="0">
              <a:solidFill>
                <a:srgbClr val="3C3C3B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endParaRPr lang="en-AU" sz="5400" b="1" dirty="0" smtClean="0">
              <a:latin typeface="Source Sans Pro"/>
              <a:cs typeface="Source Sans Pro"/>
            </a:endParaRP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2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Finding further information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6179799" cy="7571275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Navigate the NDIS website using headings: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People with disability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Families and carers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Participants</a:t>
            </a: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Providers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Community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News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8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Finding further information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6179799" cy="840227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ACTIVITY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Rollout schedules for each state and territory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Where is the ‘My NDIS Pathway’ booklet?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How do people find out how to access the NDIS?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How can people find a Service Provider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5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Finding further information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6179799" cy="5078285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Navigate using search function: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Use key words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5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Finding further information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6179799" cy="3416292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ACTIVITY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Using navigation tools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1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pic>
        <p:nvPicPr>
          <p:cNvPr id="4" name="Picture 3" descr="Identification c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1119" y="477595"/>
            <a:ext cx="7016624" cy="6924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3601" y="808154"/>
            <a:ext cx="11785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Welcome back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1" y="2131594"/>
            <a:ext cx="11328400" cy="4247288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Acknowledgement of Country</a:t>
            </a:r>
          </a:p>
          <a:p>
            <a:pPr marL="685800" indent="-685800">
              <a:buFont typeface="Arial"/>
              <a:buChar char="•"/>
            </a:pP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Roll call</a:t>
            </a:r>
          </a:p>
          <a:p>
            <a:pPr marL="685800" indent="-685800">
              <a:buFont typeface="Arial"/>
              <a:buChar char="•"/>
            </a:pP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11" name="Picture 10" descr="champions_ppt_footerv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Finding further information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8059400" cy="840227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Navigate the Disability Loop website using headings: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Home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News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Resources</a:t>
            </a: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Events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Lets Yarn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NDIS Champions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Contact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5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Finding further information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8059400" cy="5078285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Sign up for eNews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Disability Loop resources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NDIS Champions page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7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Finding further information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126200" cy="590928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ACTIVITY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You are giving a presentation to people with disability who are concerned about whether or not is still OK to complain.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How would you suggest they find out this information?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6DC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25552"/>
            <a:ext cx="13435555" cy="6247836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 smtClean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>
                <a:solidFill>
                  <a:srgbClr val="0C5C66"/>
                </a:solidFill>
                <a:latin typeface="Source Sans Pro"/>
                <a:cs typeface="Source Sans Pro"/>
              </a:rPr>
              <a:t>SESSION </a:t>
            </a:r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12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Support for Champions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0"/>
            <a:ext cx="11512296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Peer support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126200" cy="6740278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What type of support would you like to have?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Who would you like to provide support?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Would it be different for different types of support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How would you like to support to be provided?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Peer support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126200" cy="6740278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Phone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Email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Text messaging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Skype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Social media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Local face to face meetings</a:t>
            </a: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Peer support newsletter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0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Peer support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8059400" cy="10064264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ACTIVITY:</a:t>
            </a: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When would you feel confident to contact the AFDO team?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When would you contact a fellow Champion?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How did you make your selection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What sort of support do you want?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7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6DC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25552"/>
            <a:ext cx="9804399" cy="7478942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 smtClean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>
                <a:solidFill>
                  <a:srgbClr val="0C5C66"/>
                </a:solidFill>
                <a:latin typeface="Source Sans Pro"/>
                <a:cs typeface="Source Sans Pro"/>
              </a:rPr>
              <a:t>SESSION </a:t>
            </a:r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13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Discussion and final wrap up 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0"/>
            <a:ext cx="11512296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Final wrap up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8059400" cy="7571275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Recap part 1:</a:t>
            </a: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AFDO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Disability Loop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Forms and paperwork</a:t>
            </a: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7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Final wrap up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8059400" cy="5078285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Recap part 2:</a:t>
            </a: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You can be a confident speaker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Everyone makes mistakes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6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237" y="808154"/>
            <a:ext cx="14838363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Training Agenda – Day 2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5038" y="2479388"/>
            <a:ext cx="932656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Session 08</a:t>
            </a:r>
            <a:endParaRPr lang="en-US" b="1" dirty="0" smtClean="0">
              <a:latin typeface="Source Sans Pro"/>
              <a:cs typeface="Source Sans Pro"/>
            </a:endParaRPr>
          </a:p>
          <a:p>
            <a:r>
              <a:rPr lang="en-US" b="1" dirty="0" smtClean="0">
                <a:latin typeface="Source Sans Pro"/>
                <a:cs typeface="Source Sans Pro"/>
              </a:rPr>
              <a:t>The NDIS Presentation</a:t>
            </a:r>
          </a:p>
          <a:p>
            <a:endParaRPr lang="en-US" b="1" dirty="0">
              <a:latin typeface="Source Sans Pro"/>
              <a:cs typeface="Source Sans Pro"/>
            </a:endParaRPr>
          </a:p>
          <a:p>
            <a:r>
              <a:rPr lang="en-US" b="1" dirty="0">
                <a:solidFill>
                  <a:srgbClr val="97A225"/>
                </a:solidFill>
                <a:latin typeface="Source Sans Pro"/>
                <a:cs typeface="Source Sans Pro"/>
              </a:rPr>
              <a:t>Session </a:t>
            </a:r>
            <a:r>
              <a:rPr lang="en-US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09</a:t>
            </a:r>
            <a:endParaRPr lang="en-US" b="1" dirty="0" smtClean="0">
              <a:latin typeface="Source Sans Pro"/>
              <a:cs typeface="Source Sans Pro"/>
            </a:endParaRPr>
          </a:p>
          <a:p>
            <a:r>
              <a:rPr lang="en-US" b="1" dirty="0" smtClean="0">
                <a:latin typeface="Source Sans Pro"/>
                <a:cs typeface="Source Sans Pro"/>
              </a:rPr>
              <a:t>Practice, practice, practice</a:t>
            </a:r>
            <a:endParaRPr lang="en-US" b="1" dirty="0">
              <a:latin typeface="Source Sans Pro"/>
              <a:cs typeface="Source Sans Pro"/>
            </a:endParaRPr>
          </a:p>
          <a:p>
            <a:endParaRPr lang="en-US" b="1" dirty="0" smtClean="0">
              <a:latin typeface="Source Sans Pro"/>
              <a:cs typeface="Source Sans Pro"/>
            </a:endParaRPr>
          </a:p>
          <a:p>
            <a:r>
              <a:rPr lang="en-US" b="1" dirty="0">
                <a:solidFill>
                  <a:srgbClr val="97A225"/>
                </a:solidFill>
                <a:latin typeface="Source Sans Pro"/>
                <a:cs typeface="Source Sans Pro"/>
              </a:rPr>
              <a:t>Session </a:t>
            </a:r>
            <a:r>
              <a:rPr lang="en-US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10</a:t>
            </a:r>
            <a:endParaRPr lang="en-US" b="1" dirty="0" smtClean="0">
              <a:latin typeface="Source Sans Pro"/>
              <a:cs typeface="Source Sans Pro"/>
            </a:endParaRPr>
          </a:p>
          <a:p>
            <a:r>
              <a:rPr lang="en-US" b="1" dirty="0" smtClean="0">
                <a:latin typeface="Source Sans Pro"/>
                <a:cs typeface="Source Sans Pro"/>
              </a:rPr>
              <a:t>Your time to shine</a:t>
            </a:r>
          </a:p>
          <a:p>
            <a:endParaRPr lang="en-US" b="1" dirty="0">
              <a:latin typeface="Source Sans Pro"/>
              <a:cs typeface="Source Sans Pr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23800" y="2479388"/>
            <a:ext cx="93265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Session 11</a:t>
            </a:r>
            <a:endParaRPr lang="en-US" b="1" dirty="0" smtClean="0">
              <a:latin typeface="Source Sans Pro"/>
              <a:cs typeface="Source Sans Pro"/>
            </a:endParaRPr>
          </a:p>
          <a:p>
            <a:r>
              <a:rPr lang="en-US" b="1" dirty="0" smtClean="0">
                <a:latin typeface="Source Sans Pro"/>
                <a:cs typeface="Source Sans Pro"/>
              </a:rPr>
              <a:t>Finding further information</a:t>
            </a:r>
            <a:endParaRPr lang="en-US" b="1" dirty="0">
              <a:latin typeface="Source Sans Pro"/>
              <a:cs typeface="Source Sans Pro"/>
            </a:endParaRPr>
          </a:p>
          <a:p>
            <a:endParaRPr lang="en-US" b="1" dirty="0">
              <a:latin typeface="Source Sans Pro"/>
              <a:cs typeface="Source Sans Pro"/>
            </a:endParaRPr>
          </a:p>
          <a:p>
            <a:r>
              <a:rPr lang="en-US" b="1" dirty="0">
                <a:solidFill>
                  <a:srgbClr val="97A225"/>
                </a:solidFill>
                <a:latin typeface="Source Sans Pro"/>
                <a:cs typeface="Source Sans Pro"/>
              </a:rPr>
              <a:t>Session </a:t>
            </a:r>
            <a:r>
              <a:rPr lang="en-US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12</a:t>
            </a:r>
            <a:endParaRPr lang="en-US" b="1" dirty="0">
              <a:latin typeface="Source Sans Pro"/>
              <a:cs typeface="Source Sans Pro"/>
            </a:endParaRPr>
          </a:p>
          <a:p>
            <a:r>
              <a:rPr lang="en-US" b="1" dirty="0" smtClean="0">
                <a:latin typeface="Source Sans Pro"/>
                <a:cs typeface="Source Sans Pro"/>
              </a:rPr>
              <a:t>Peer support for Champions</a:t>
            </a:r>
          </a:p>
          <a:p>
            <a:endParaRPr lang="en-US" b="1" dirty="0">
              <a:latin typeface="Source Sans Pro"/>
              <a:cs typeface="Source Sans Pro"/>
            </a:endParaRPr>
          </a:p>
          <a:p>
            <a:r>
              <a:rPr lang="en-US" b="1" dirty="0">
                <a:solidFill>
                  <a:srgbClr val="97A225"/>
                </a:solidFill>
                <a:latin typeface="Source Sans Pro"/>
                <a:cs typeface="Source Sans Pro"/>
              </a:rPr>
              <a:t>Session </a:t>
            </a:r>
            <a:r>
              <a:rPr lang="en-US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13</a:t>
            </a:r>
            <a:endParaRPr lang="en-US" b="1" dirty="0">
              <a:latin typeface="Source Sans Pro"/>
              <a:cs typeface="Source Sans Pro"/>
            </a:endParaRPr>
          </a:p>
          <a:p>
            <a:r>
              <a:rPr lang="en-US" b="1" dirty="0" smtClean="0">
                <a:latin typeface="Source Sans Pro"/>
                <a:cs typeface="Source Sans Pro"/>
              </a:rPr>
              <a:t>Wrap up</a:t>
            </a:r>
            <a:endParaRPr lang="en-US" b="1" dirty="0">
              <a:latin typeface="Source Sans Pro"/>
              <a:cs typeface="Source Sans Pr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488246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2A2B6-37F9-0E4B-A696-1782D33A58DA}" type="slidenum">
              <a:rPr lang="en-US" sz="4000" smtClean="0">
                <a:solidFill>
                  <a:srgbClr val="3C3C3B"/>
                </a:solidFill>
                <a:latin typeface="Source Sans Pro"/>
                <a:cs typeface="Source Sans Pro"/>
              </a:rPr>
              <a:pPr algn="ctr"/>
              <a:t>3</a:t>
            </a:fld>
            <a:endParaRPr lang="en-US" sz="4000" dirty="0">
              <a:solidFill>
                <a:srgbClr val="3C3C3B"/>
              </a:solidFill>
              <a:latin typeface="Source Sans Pro"/>
              <a:cs typeface="Source Sans Pro"/>
            </a:endParaRPr>
          </a:p>
        </p:txBody>
      </p:sp>
      <p:pic>
        <p:nvPicPr>
          <p:cNvPr id="11" name="Picture 10" descr="stopwa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690" y="641092"/>
            <a:ext cx="2633344" cy="29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2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4215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Final wrap up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8059400" cy="6740278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Recap part 3:</a:t>
            </a: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The NDIS presentation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Finding more information</a:t>
            </a:r>
          </a:p>
          <a:p>
            <a:pPr marL="685800" indent="-685800">
              <a:buFont typeface="Arial"/>
              <a:buChar char="•"/>
            </a:pPr>
            <a:endParaRPr lang="en-US" sz="5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US" sz="54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Promotion and social media</a:t>
            </a: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1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C5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mpion_lim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0"/>
            <a:ext cx="11512296" cy="1371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1" y="700366"/>
            <a:ext cx="9423399" cy="7478942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8000" b="1" dirty="0">
              <a:solidFill>
                <a:srgbClr val="FFFFFF"/>
              </a:solidFill>
              <a:latin typeface="Source Sans Pro"/>
              <a:cs typeface="Source Sans Pro"/>
            </a:endParaRPr>
          </a:p>
          <a:p>
            <a:endParaRPr lang="en-US" sz="8000" b="1" dirty="0">
              <a:solidFill>
                <a:srgbClr val="FFFFFF"/>
              </a:solidFill>
              <a:latin typeface="Source Sans Pro"/>
              <a:cs typeface="Source Sans Pro"/>
            </a:endParaRPr>
          </a:p>
          <a:p>
            <a:r>
              <a:rPr lang="en-US" sz="80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Thank you for your valuable time</a:t>
            </a:r>
            <a:endParaRPr lang="en-US" sz="8000" b="1" dirty="0" smtClean="0">
              <a:solidFill>
                <a:srgbClr val="C0D342"/>
              </a:solidFill>
              <a:latin typeface="Source Sans Pro"/>
              <a:cs typeface="Source Sans Pro"/>
            </a:endParaRPr>
          </a:p>
          <a:p>
            <a:r>
              <a:rPr lang="en-US" sz="8000" b="1" dirty="0" smtClean="0">
                <a:solidFill>
                  <a:srgbClr val="C0D342"/>
                </a:solidFill>
                <a:latin typeface="Source Sans Pro"/>
                <a:cs typeface="Source Sans Pro"/>
              </a:rPr>
              <a:t> </a:t>
            </a:r>
            <a:endParaRPr lang="en-US" sz="8000" b="1" dirty="0">
              <a:solidFill>
                <a:srgbClr val="C0D342"/>
              </a:solidFill>
              <a:latin typeface="Source Sans Pro"/>
              <a:cs typeface="Source Sans Pro"/>
            </a:endParaRPr>
          </a:p>
          <a:p>
            <a:endParaRPr lang="en-US" sz="8000" b="1" dirty="0" smtClean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5703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6DC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25552"/>
            <a:ext cx="13435555" cy="6247836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 smtClean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>
                <a:solidFill>
                  <a:srgbClr val="0C5C66"/>
                </a:solidFill>
                <a:latin typeface="Source Sans Pro"/>
                <a:cs typeface="Source Sans Pro"/>
              </a:rPr>
              <a:t>SESSION 8</a:t>
            </a:r>
          </a:p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The NDIS Presentation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0"/>
            <a:ext cx="11512296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6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6DC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25552"/>
            <a:ext cx="13435555" cy="6247836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 smtClean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>
                <a:solidFill>
                  <a:srgbClr val="0C5C66"/>
                </a:solidFill>
                <a:latin typeface="Source Sans Pro"/>
                <a:cs typeface="Source Sans Pro"/>
              </a:rPr>
              <a:t>SESSION </a:t>
            </a:r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9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  <a:p>
            <a:r>
              <a:rPr lang="en-US" sz="8000" b="1" dirty="0" smtClean="0">
                <a:solidFill>
                  <a:srgbClr val="0C5C66"/>
                </a:solidFill>
                <a:latin typeface="Source Sans Pro"/>
                <a:cs typeface="Source Sans Pro"/>
              </a:rPr>
              <a:t>Practice, practice, practice</a:t>
            </a:r>
            <a:endParaRPr lang="en-US" sz="8000" b="1" dirty="0">
              <a:solidFill>
                <a:srgbClr val="0C5C66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0"/>
            <a:ext cx="11512296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7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0659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Practice, practice, practice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735799" cy="590928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ACTIVITY: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In groups of 2-3, take turns and practice giving your speech to each other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This should take around 6 to 7 minutes</a:t>
            </a:r>
            <a:endParaRPr lang="en-US" sz="5400" b="1" dirty="0" smtClean="0">
              <a:latin typeface="Source Sans Pro"/>
              <a:cs typeface="Source Sans Pro"/>
            </a:endParaRP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3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0659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Practice, practice, practice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735799" cy="590928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ACTIVITY: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Now move to another group of 2-3, and again take turns and practice giving your speech to each other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This should take around 6 to 7 minutes</a:t>
            </a:r>
            <a:endParaRPr lang="en-US" sz="5400" b="1" dirty="0" smtClean="0">
              <a:latin typeface="Source Sans Pro"/>
              <a:cs typeface="Source Sans Pro"/>
            </a:endParaRP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0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0659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Practice, practice, practice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735799" cy="5078285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ACTIVITY: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Wind down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How are you feeling?</a:t>
            </a:r>
            <a:endParaRPr lang="en-US" sz="5400" b="1" dirty="0" smtClean="0">
              <a:latin typeface="Source Sans Pro"/>
              <a:cs typeface="Source Sans Pro"/>
            </a:endParaRP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4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164623" y="6734343"/>
            <a:ext cx="404533" cy="984812"/>
          </a:xfrm>
          <a:prstGeom prst="rect">
            <a:avLst/>
          </a:prstGeom>
          <a:noFill/>
        </p:spPr>
        <p:txBody>
          <a:bodyPr wrap="square" lIns="243773" tIns="121884" rIns="243773" bIns="121884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1" y="808154"/>
            <a:ext cx="20065999" cy="1323411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r>
              <a:rPr lang="en-US" sz="80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Practice, practice, practice</a:t>
            </a:r>
            <a:endParaRPr lang="en-US" sz="8000" b="1" dirty="0">
              <a:solidFill>
                <a:schemeClr val="accent3"/>
              </a:solidFill>
              <a:latin typeface="Source Sans Pro"/>
              <a:cs typeface="Source Sans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131594"/>
            <a:ext cx="19735799" cy="5078285"/>
          </a:xfrm>
          <a:prstGeom prst="rect">
            <a:avLst/>
          </a:prstGeom>
          <a:noFill/>
        </p:spPr>
        <p:txBody>
          <a:bodyPr wrap="square" lIns="91411" tIns="45706" rIns="91411" bIns="45706" rtlCol="0">
            <a:spAutoFit/>
          </a:bodyPr>
          <a:lstStyle/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5400" b="1" dirty="0" smtClean="0">
                <a:solidFill>
                  <a:srgbClr val="97A225"/>
                </a:solidFill>
                <a:latin typeface="Source Sans Pro"/>
                <a:cs typeface="Source Sans Pro"/>
              </a:rPr>
              <a:t>ACTIVITY:</a:t>
            </a:r>
          </a:p>
          <a:p>
            <a:endParaRPr lang="en-US" sz="54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Wind down</a:t>
            </a:r>
          </a:p>
          <a:p>
            <a:pPr marL="685800" indent="-685800">
              <a:buFont typeface="Arial"/>
              <a:buChar char="•"/>
            </a:pPr>
            <a:endParaRPr lang="en-AU" sz="5400" b="1" dirty="0">
              <a:latin typeface="Source Sans Pro"/>
              <a:cs typeface="Source Sans Pro"/>
            </a:endParaRPr>
          </a:p>
          <a:p>
            <a:pPr marL="685800" indent="-685800">
              <a:buFont typeface="Arial"/>
              <a:buChar char="•"/>
            </a:pPr>
            <a:r>
              <a:rPr lang="en-AU" sz="5400" b="1" dirty="0" smtClean="0">
                <a:latin typeface="Source Sans Pro"/>
                <a:cs typeface="Source Sans Pro"/>
              </a:rPr>
              <a:t>How are you feeling?</a:t>
            </a:r>
            <a:endParaRPr lang="en-US" sz="5400" b="1" dirty="0" smtClean="0">
              <a:latin typeface="Source Sans Pro"/>
              <a:cs typeface="Source Sans Pro"/>
            </a:endParaRPr>
          </a:p>
        </p:txBody>
      </p:sp>
      <p:pic>
        <p:nvPicPr>
          <p:cNvPr id="9" name="Picture 8" descr="champions_ppt_footer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58254"/>
            <a:ext cx="2477361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8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3C3C3B"/>
      </a:dk1>
      <a:lt1>
        <a:sysClr val="window" lastClr="FFFFFF"/>
      </a:lt1>
      <a:dk2>
        <a:srgbClr val="9D0072"/>
      </a:dk2>
      <a:lt2>
        <a:srgbClr val="FFFFFF"/>
      </a:lt2>
      <a:accent1>
        <a:srgbClr val="AF1785"/>
      </a:accent1>
      <a:accent2>
        <a:srgbClr val="C0D342"/>
      </a:accent2>
      <a:accent3>
        <a:srgbClr val="0C636D"/>
      </a:accent3>
      <a:accent4>
        <a:srgbClr val="CCCCCC"/>
      </a:accent4>
      <a:accent5>
        <a:srgbClr val="C0D342"/>
      </a:accent5>
      <a:accent6>
        <a:srgbClr val="7C8185"/>
      </a:accent6>
      <a:hlink>
        <a:srgbClr val="AF1785"/>
      </a:hlink>
      <a:folHlink>
        <a:srgbClr val="AF178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BAAAA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8965</TotalTime>
  <Words>588</Words>
  <Application>Microsoft Macintosh PowerPoint</Application>
  <PresentationFormat>Custom</PresentationFormat>
  <Paragraphs>238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 Twelve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Twelve</dc:creator>
  <cp:lastModifiedBy>Jean Cotchin (MacBook Air)</cp:lastModifiedBy>
  <cp:revision>903</cp:revision>
  <cp:lastPrinted>2015-05-14T02:58:17Z</cp:lastPrinted>
  <dcterms:created xsi:type="dcterms:W3CDTF">2015-02-19T08:45:44Z</dcterms:created>
  <dcterms:modified xsi:type="dcterms:W3CDTF">2016-09-12T06:22:56Z</dcterms:modified>
</cp:coreProperties>
</file>